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5"/>
  </p:notesMasterIdLst>
  <p:sldIdLst>
    <p:sldId id="347" r:id="rId2"/>
    <p:sldId id="346" r:id="rId3"/>
    <p:sldId id="348" r:id="rId4"/>
    <p:sldId id="322" r:id="rId5"/>
    <p:sldId id="349" r:id="rId6"/>
    <p:sldId id="356" r:id="rId7"/>
    <p:sldId id="351" r:id="rId8"/>
    <p:sldId id="355" r:id="rId9"/>
    <p:sldId id="345" r:id="rId10"/>
    <p:sldId id="300" r:id="rId11"/>
    <p:sldId id="353" r:id="rId12"/>
    <p:sldId id="357" r:id="rId13"/>
    <p:sldId id="364" r:id="rId14"/>
    <p:sldId id="366" r:id="rId15"/>
    <p:sldId id="368" r:id="rId16"/>
    <p:sldId id="365" r:id="rId17"/>
    <p:sldId id="359" r:id="rId18"/>
    <p:sldId id="361" r:id="rId19"/>
    <p:sldId id="362" r:id="rId20"/>
    <p:sldId id="360" r:id="rId21"/>
    <p:sldId id="367" r:id="rId22"/>
    <p:sldId id="363" r:id="rId23"/>
    <p:sldId id="35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C54"/>
    <a:srgbClr val="FCFCF0"/>
    <a:srgbClr val="F5F5F5"/>
    <a:srgbClr val="FCFBE1"/>
    <a:srgbClr val="FFFDD0"/>
    <a:srgbClr val="FAF9F6"/>
    <a:srgbClr val="4CBB17"/>
    <a:srgbClr val="207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60"/>
    <p:restoredTop sz="71588"/>
  </p:normalViewPr>
  <p:slideViewPr>
    <p:cSldViewPr snapToGrid="0">
      <p:cViewPr varScale="1">
        <p:scale>
          <a:sx n="87" d="100"/>
          <a:sy n="87" d="100"/>
        </p:scale>
        <p:origin x="1336" y="20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k Sweis" userId="2cf48c0c-b6bf-40d0-94a9-26993be87ffe" providerId="ADAL" clId="{3EFBAA9A-11F0-5367-B365-B9C92E681AF3}"/>
    <pc:docChg chg="modSld">
      <pc:chgData name="Frank Sweis" userId="2cf48c0c-b6bf-40d0-94a9-26993be87ffe" providerId="ADAL" clId="{3EFBAA9A-11F0-5367-B365-B9C92E681AF3}" dt="2026-03-17T15:54:02.041" v="6" actId="20577"/>
      <pc:docMkLst>
        <pc:docMk/>
      </pc:docMkLst>
      <pc:sldChg chg="modNotesTx">
        <pc:chgData name="Frank Sweis" userId="2cf48c0c-b6bf-40d0-94a9-26993be87ffe" providerId="ADAL" clId="{3EFBAA9A-11F0-5367-B365-B9C92E681AF3}" dt="2026-03-17T15:53:50.428" v="1" actId="20577"/>
        <pc:sldMkLst>
          <pc:docMk/>
          <pc:sldMk cId="612436405" sldId="322"/>
        </pc:sldMkLst>
      </pc:sldChg>
      <pc:sldChg chg="modNotesTx">
        <pc:chgData name="Frank Sweis" userId="2cf48c0c-b6bf-40d0-94a9-26993be87ffe" providerId="ADAL" clId="{3EFBAA9A-11F0-5367-B365-B9C92E681AF3}" dt="2026-03-17T15:54:02.041" v="6" actId="20577"/>
        <pc:sldMkLst>
          <pc:docMk/>
          <pc:sldMk cId="2618323655" sldId="34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FDCF8C-883E-4A49-ACAA-A0B4BCDE2BB8}" type="datetimeFigureOut">
              <a:t>3/17/26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362D40-4CC2-4C70-8D3F-AF6FC8A42270}" type="slidenum">
              <a:t>‹#›</a:t>
            </a:fld>
            <a:endParaRPr lang="en-US"/>
          </a:p>
        </p:txBody>
      </p:sp>
    </p:spTree>
    <p:extLst>
      <p:ext uri="{BB962C8B-B14F-4D97-AF65-F5344CB8AC3E}">
        <p14:creationId xmlns:p14="http://schemas.microsoft.com/office/powerpoint/2010/main" val="3124722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714C2-1A56-F109-E91C-29482A178B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6A35B6-DA0C-B9D2-B012-30EC586EB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12CB1B-0EDB-FAC8-80BD-EECB30DBFEEA}"/>
              </a:ext>
            </a:extLst>
          </p:cNvPr>
          <p:cNvSpPr>
            <a:spLocks noGrp="1"/>
          </p:cNvSpPr>
          <p:nvPr>
            <p:ph type="body" idx="1"/>
          </p:nvPr>
        </p:nvSpPr>
        <p:spPr/>
        <p:txBody>
          <a:bodyPr/>
          <a:lstStyle/>
          <a:p>
            <a:r>
              <a:rPr lang="en-US" dirty="0">
                <a:ea typeface="Calibri"/>
                <a:cs typeface="Calibri"/>
              </a:rPr>
              <a:t>Hi everyone,</a:t>
            </a:r>
          </a:p>
          <a:p>
            <a:endParaRPr lang="en-US" dirty="0">
              <a:ea typeface="Calibri"/>
              <a:cs typeface="Calibri"/>
            </a:endParaRPr>
          </a:p>
          <a:p>
            <a:r>
              <a:rPr lang="en-US" dirty="0">
                <a:ea typeface="Calibri"/>
                <a:cs typeface="Calibri"/>
              </a:rPr>
              <a:t>I'm really excited to be doing this.</a:t>
            </a:r>
            <a:r>
              <a:rPr lang="en-US" dirty="0"/>
              <a:t> Before we get into it I want to share a quick outline for it and some other bits. The focus on this presentation is the work I led to research and evaluate a new generative AI tool developed by Northwestern Libraries, but I also want to take a broader look at generative AI interfaces and the design concepts that inform the popular UI patterns that these tools have adopted, almost wholesale.</a:t>
            </a:r>
          </a:p>
          <a:p>
            <a:endParaRPr lang="en-US" dirty="0">
              <a:ea typeface="Calibri"/>
              <a:cs typeface="Calibri"/>
            </a:endParaRPr>
          </a:p>
          <a:p>
            <a:r>
              <a:rPr lang="en-US" dirty="0">
                <a:ea typeface="Calibri"/>
                <a:cs typeface="Calibri"/>
              </a:rPr>
              <a:t>I also want to preface this talk and acknowledge that there are a lot of areas and issues related to generative AI that this talk will not delve into. I do a quarterly training about generative AI for students and faculty at the library, and a big component of the training is highlighting generative AI issues. AI hallucinations, copyright, AI market hype, the real world harm it creates or perpetuates, the major impact related on energy consumption and the environment. These are all real concerns and dangers related to this technology, and I'm grateful for Dr. McNeil's earlier keynote highlighting these concerns and sharing examples</a:t>
            </a:r>
          </a:p>
          <a:p>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Is there anyone in the room that does UX research? </a:t>
            </a:r>
          </a:p>
          <a:p>
            <a:endParaRPr lang="en-US" dirty="0">
              <a:ea typeface="Calibri"/>
              <a:cs typeface="Calibri"/>
            </a:endParaRPr>
          </a:p>
          <a:p>
            <a:r>
              <a:rPr lang="en-US" dirty="0">
                <a:ea typeface="Calibri"/>
                <a:cs typeface="Calibri"/>
              </a:rPr>
              <a:t>My goal with this talk is to share my experience researching AI tools with those who also perform user research, UX design, or other related responsibilities. When I first started this project, I searched for literature by major generative AI companies about their user research. I found very little publications about how these tools are tested from a UX standpoint. The companies are continuously gathering feedback from the tool itself, scoring and rescoring their outputs, but so far there is very little about the qualitative research they perform</a:t>
            </a:r>
          </a:p>
          <a:p>
            <a:endParaRPr lang="en-US" dirty="0">
              <a:ea typeface="Calibri"/>
              <a:cs typeface="Calibri"/>
            </a:endParaRPr>
          </a:p>
          <a:p>
            <a:r>
              <a:rPr lang="en-US" dirty="0">
                <a:ea typeface="Calibri"/>
                <a:cs typeface="Calibri"/>
              </a:rPr>
              <a:t>A lot of the AI hype disregards UX researchers and the act of gathering qualitative data in favor of moving fast or what is referred to as "vibe coding", and also vibe designing and vibe researching. I've heard my fair share at Northwestern, and you'll hear a bit about that soon. The reality is, our skills and expertise translate extremely well to these new interfaces, and they will remain relevant as our libraries begin to explore implementing these tools.</a:t>
            </a:r>
            <a:endParaRPr lang="en-US" dirty="0"/>
          </a:p>
          <a:p>
            <a:pPr marL="171450" indent="-171450">
              <a:buFont typeface="Arial,Sans-Serif"/>
              <a:buChar char="•"/>
            </a:pPr>
            <a:endParaRPr lang="en-US" dirty="0">
              <a:ea typeface="Calibri"/>
              <a:cs typeface="Calibri"/>
            </a:endParaRPr>
          </a:p>
          <a:p>
            <a:pPr marL="171450" indent="-171450">
              <a:buFont typeface="Arial"/>
              <a:buChar char="•"/>
            </a:pPr>
            <a:endParaRPr lang="en-US" dirty="0">
              <a:ea typeface="Calibri"/>
              <a:cs typeface="Calibri"/>
            </a:endParaRPr>
          </a:p>
        </p:txBody>
      </p:sp>
      <p:sp>
        <p:nvSpPr>
          <p:cNvPr id="4" name="Slide Number Placeholder 3">
            <a:extLst>
              <a:ext uri="{FF2B5EF4-FFF2-40B4-BE49-F238E27FC236}">
                <a16:creationId xmlns:a16="http://schemas.microsoft.com/office/drawing/2014/main" id="{EFC7E2C9-723F-4504-2B2E-8FA039FF8C2E}"/>
              </a:ext>
            </a:extLst>
          </p:cNvPr>
          <p:cNvSpPr>
            <a:spLocks noGrp="1"/>
          </p:cNvSpPr>
          <p:nvPr>
            <p:ph type="sldNum" sz="quarter" idx="5"/>
          </p:nvPr>
        </p:nvSpPr>
        <p:spPr/>
        <p:txBody>
          <a:bodyPr/>
          <a:lstStyle/>
          <a:p>
            <a:fld id="{A5362D40-4CC2-4C70-8D3F-AF6FC8A42270}" type="slidenum">
              <a:rPr lang="en-US"/>
              <a:t>2</a:t>
            </a:fld>
            <a:endParaRPr lang="en-US"/>
          </a:p>
        </p:txBody>
      </p:sp>
    </p:spTree>
    <p:extLst>
      <p:ext uri="{BB962C8B-B14F-4D97-AF65-F5344CB8AC3E}">
        <p14:creationId xmlns:p14="http://schemas.microsoft.com/office/powerpoint/2010/main" val="3261544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6658-9964-7664-8E21-E6D7A5BDDF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8DB66-572A-5E59-913D-9D186DEA76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031C99-5A99-0A89-702B-973DDC580B84}"/>
              </a:ext>
            </a:extLst>
          </p:cNvPr>
          <p:cNvSpPr>
            <a:spLocks noGrp="1"/>
          </p:cNvSpPr>
          <p:nvPr>
            <p:ph type="body" idx="1"/>
          </p:nvPr>
        </p:nvSpPr>
        <p:spPr/>
        <p:txBody>
          <a:bodyPr/>
          <a:lstStyle/>
          <a:p>
            <a:r>
              <a:rPr lang="en-US" dirty="0">
                <a:ea typeface="Calibri" panose="020F0502020204030204"/>
                <a:cs typeface="Calibri" panose="020F0502020204030204"/>
              </a:rPr>
              <a:t>First the internal testing with our prototype.</a:t>
            </a:r>
          </a:p>
          <a:p>
            <a:endParaRPr lang="en-US" dirty="0">
              <a:ea typeface="Calibri" panose="020F0502020204030204"/>
              <a:cs typeface="Calibri" panose="020F0502020204030204"/>
            </a:endParaRPr>
          </a:p>
          <a:p>
            <a:r>
              <a:rPr lang="en-US" dirty="0">
                <a:ea typeface="Calibri" panose="020F0502020204030204"/>
                <a:cs typeface="Calibri" panose="020F0502020204030204"/>
              </a:rPr>
              <a:t>In this example, no examples mentioned in text even though a ton of posters depict bonds and bond related themes. The images are from a different collection</a:t>
            </a:r>
          </a:p>
        </p:txBody>
      </p:sp>
      <p:sp>
        <p:nvSpPr>
          <p:cNvPr id="4" name="Slide Number Placeholder 3">
            <a:extLst>
              <a:ext uri="{FF2B5EF4-FFF2-40B4-BE49-F238E27FC236}">
                <a16:creationId xmlns:a16="http://schemas.microsoft.com/office/drawing/2014/main" id="{83CA93EF-9290-FCE5-B6D7-EF8D9DC0E593}"/>
              </a:ext>
            </a:extLst>
          </p:cNvPr>
          <p:cNvSpPr>
            <a:spLocks noGrp="1"/>
          </p:cNvSpPr>
          <p:nvPr>
            <p:ph type="sldNum" sz="quarter" idx="5"/>
          </p:nvPr>
        </p:nvSpPr>
        <p:spPr/>
        <p:txBody>
          <a:bodyPr/>
          <a:lstStyle/>
          <a:p>
            <a:fld id="{A5362D40-4CC2-4C70-8D3F-AF6FC8A42270}" type="slidenum">
              <a:rPr lang="en-US"/>
              <a:t>13</a:t>
            </a:fld>
            <a:endParaRPr lang="en-US"/>
          </a:p>
        </p:txBody>
      </p:sp>
    </p:spTree>
    <p:extLst>
      <p:ext uri="{BB962C8B-B14F-4D97-AF65-F5344CB8AC3E}">
        <p14:creationId xmlns:p14="http://schemas.microsoft.com/office/powerpoint/2010/main" val="2913916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E77CC-5BB8-B1B2-146D-5DB69CAEA5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CCBCA1-1DDD-923A-D337-0B32484356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ABF48E-B783-5EFA-6698-619DA8367D28}"/>
              </a:ext>
            </a:extLst>
          </p:cNvPr>
          <p:cNvSpPr>
            <a:spLocks noGrp="1"/>
          </p:cNvSpPr>
          <p:nvPr>
            <p:ph type="body" idx="1"/>
          </p:nvPr>
        </p:nvSpPr>
        <p:spPr/>
        <p:txBody>
          <a:bodyPr/>
          <a:lstStyle/>
          <a:p>
            <a:r>
              <a:rPr lang="en-US" dirty="0">
                <a:ea typeface="Calibri" panose="020F0502020204030204"/>
                <a:cs typeface="Calibri" panose="020F0502020204030204"/>
              </a:rPr>
              <a:t>In this example, a specific map is mentioned and information about what it depicts is described fairly well. However, again, what image is the Arrowsmith one? We don't know and need to dig deeper to find it</a:t>
            </a:r>
          </a:p>
        </p:txBody>
      </p:sp>
      <p:sp>
        <p:nvSpPr>
          <p:cNvPr id="4" name="Slide Number Placeholder 3">
            <a:extLst>
              <a:ext uri="{FF2B5EF4-FFF2-40B4-BE49-F238E27FC236}">
                <a16:creationId xmlns:a16="http://schemas.microsoft.com/office/drawing/2014/main" id="{0C3333CD-8F63-6664-36E9-1DA9A7720595}"/>
              </a:ext>
            </a:extLst>
          </p:cNvPr>
          <p:cNvSpPr>
            <a:spLocks noGrp="1"/>
          </p:cNvSpPr>
          <p:nvPr>
            <p:ph type="sldNum" sz="quarter" idx="5"/>
          </p:nvPr>
        </p:nvSpPr>
        <p:spPr/>
        <p:txBody>
          <a:bodyPr/>
          <a:lstStyle/>
          <a:p>
            <a:fld id="{A5362D40-4CC2-4C70-8D3F-AF6FC8A42270}" type="slidenum">
              <a:rPr lang="en-US"/>
              <a:t>14</a:t>
            </a:fld>
            <a:endParaRPr lang="en-US"/>
          </a:p>
        </p:txBody>
      </p:sp>
    </p:spTree>
    <p:extLst>
      <p:ext uri="{BB962C8B-B14F-4D97-AF65-F5344CB8AC3E}">
        <p14:creationId xmlns:p14="http://schemas.microsoft.com/office/powerpoint/2010/main" val="235081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3D429-F8E6-F055-C7AD-83B98CEE05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FEEEBC-CFB4-77B3-5CC5-BECD526AC7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5C975-71E2-E2BC-C736-11F4B45D2EFA}"/>
              </a:ext>
            </a:extLst>
          </p:cNvPr>
          <p:cNvSpPr>
            <a:spLocks noGrp="1"/>
          </p:cNvSpPr>
          <p:nvPr>
            <p:ph type="body" idx="1"/>
          </p:nvPr>
        </p:nvSpPr>
        <p:spPr/>
        <p:txBody>
          <a:bodyPr/>
          <a:lstStyle/>
          <a:p>
            <a:r>
              <a:rPr lang="en-US" dirty="0">
                <a:ea typeface="Calibri" panose="020F0502020204030204"/>
                <a:cs typeface="Calibri" panose="020F0502020204030204"/>
              </a:rPr>
              <a:t>Here’s another example of the war bonds question. In this one, the text actually does a pretty good job featuring information about the images in the summarized output, but it is extremely difficult to read, and is a bit noisy with extra information like the accession number included in the summary. That info, while helpful down the road for research, isn’t really needed for this summary. It’s not easy to scan the text and identify the unique works described.</a:t>
            </a:r>
          </a:p>
          <a:p>
            <a:endParaRPr lang="en-US" dirty="0">
              <a:ea typeface="Calibri" panose="020F0502020204030204"/>
              <a:cs typeface="Calibri" panose="020F0502020204030204"/>
            </a:endParaRPr>
          </a:p>
          <a:p>
            <a:r>
              <a:rPr lang="en-US" dirty="0">
                <a:ea typeface="Calibri" panose="020F0502020204030204"/>
                <a:cs typeface="Calibri" panose="020F0502020204030204"/>
              </a:rPr>
              <a:t>Another thing to keep in mind. We asked it about war bonds like the previous example, but it gave us different images and text output. An interesting wrinkle to add to user research planning</a:t>
            </a:r>
          </a:p>
        </p:txBody>
      </p:sp>
      <p:sp>
        <p:nvSpPr>
          <p:cNvPr id="4" name="Slide Number Placeholder 3">
            <a:extLst>
              <a:ext uri="{FF2B5EF4-FFF2-40B4-BE49-F238E27FC236}">
                <a16:creationId xmlns:a16="http://schemas.microsoft.com/office/drawing/2014/main" id="{8B3EF8D3-3D54-5985-202F-03519195C6A7}"/>
              </a:ext>
            </a:extLst>
          </p:cNvPr>
          <p:cNvSpPr>
            <a:spLocks noGrp="1"/>
          </p:cNvSpPr>
          <p:nvPr>
            <p:ph type="sldNum" sz="quarter" idx="5"/>
          </p:nvPr>
        </p:nvSpPr>
        <p:spPr/>
        <p:txBody>
          <a:bodyPr/>
          <a:lstStyle/>
          <a:p>
            <a:fld id="{A5362D40-4CC2-4C70-8D3F-AF6FC8A42270}" type="slidenum">
              <a:rPr lang="en-US"/>
              <a:t>15</a:t>
            </a:fld>
            <a:endParaRPr lang="en-US"/>
          </a:p>
        </p:txBody>
      </p:sp>
    </p:spTree>
    <p:extLst>
      <p:ext uri="{BB962C8B-B14F-4D97-AF65-F5344CB8AC3E}">
        <p14:creationId xmlns:p14="http://schemas.microsoft.com/office/powerpoint/2010/main" val="2063444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B50EB-3754-D1AD-9F70-2B33758D44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6F3162-4F09-37FB-AF36-36D3B0BCE4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5352E3-7683-203C-963D-964511D0659A}"/>
              </a:ext>
            </a:extLst>
          </p:cNvPr>
          <p:cNvSpPr>
            <a:spLocks noGrp="1"/>
          </p:cNvSpPr>
          <p:nvPr>
            <p:ph type="body" idx="1"/>
          </p:nvPr>
        </p:nvSpPr>
        <p:spPr/>
        <p:txBody>
          <a:bodyPr/>
          <a:lstStyle/>
          <a:p>
            <a:r>
              <a:rPr lang="en-US" dirty="0">
                <a:ea typeface="Calibri" panose="020F0502020204030204"/>
                <a:cs typeface="+mn-lt"/>
              </a:rPr>
              <a:t>We iterated based on the internal review. We moved the images around, we ended up moving them back, but more importantly made some major improvements to the text! Look at that, we have hyperlinks and lists of specific examples. That's great!</a:t>
            </a:r>
            <a:br>
              <a:rPr lang="en-US" dirty="0">
                <a:ea typeface="Calibri" panose="020F0502020204030204"/>
                <a:cs typeface="+mn-lt"/>
              </a:rPr>
            </a:br>
            <a:br>
              <a:rPr lang="en-US" dirty="0">
                <a:ea typeface="Calibri" panose="020F0502020204030204"/>
                <a:cs typeface="+mn-lt"/>
              </a:rPr>
            </a:br>
            <a:r>
              <a:rPr lang="en-US" dirty="0">
                <a:ea typeface="Calibri" panose="020F0502020204030204"/>
                <a:cs typeface="Calibri" panose="020F0502020204030204"/>
              </a:rPr>
              <a:t>But here's the kicker, the images that are shown aren't referenced in the text. None of the three bullet points are describing the five images shown. This fooled me the first few times, and I was concerned that users would think the same. There was strong disagreement among the project team about this, but ultimately we decided to pay attention to that when we tested the system with Northwestern students and faculty</a:t>
            </a:r>
          </a:p>
        </p:txBody>
      </p:sp>
      <p:sp>
        <p:nvSpPr>
          <p:cNvPr id="4" name="Slide Number Placeholder 3">
            <a:extLst>
              <a:ext uri="{FF2B5EF4-FFF2-40B4-BE49-F238E27FC236}">
                <a16:creationId xmlns:a16="http://schemas.microsoft.com/office/drawing/2014/main" id="{1DEB1830-9D64-8F32-CF5A-E10934A23824}"/>
              </a:ext>
            </a:extLst>
          </p:cNvPr>
          <p:cNvSpPr>
            <a:spLocks noGrp="1"/>
          </p:cNvSpPr>
          <p:nvPr>
            <p:ph type="sldNum" sz="quarter" idx="5"/>
          </p:nvPr>
        </p:nvSpPr>
        <p:spPr/>
        <p:txBody>
          <a:bodyPr/>
          <a:lstStyle/>
          <a:p>
            <a:fld id="{A5362D40-4CC2-4C70-8D3F-AF6FC8A42270}" type="slidenum">
              <a:rPr lang="en-US"/>
              <a:t>16</a:t>
            </a:fld>
            <a:endParaRPr lang="en-US"/>
          </a:p>
        </p:txBody>
      </p:sp>
    </p:spTree>
    <p:extLst>
      <p:ext uri="{BB962C8B-B14F-4D97-AF65-F5344CB8AC3E}">
        <p14:creationId xmlns:p14="http://schemas.microsoft.com/office/powerpoint/2010/main" val="743068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A4051-28F4-7451-C354-6DDC500313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10206F-329A-C0F5-6CE0-7E3817ABF4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A473BF-E4B0-8942-AC61-C4FD0EF3D27C}"/>
              </a:ext>
            </a:extLst>
          </p:cNvPr>
          <p:cNvSpPr>
            <a:spLocks noGrp="1"/>
          </p:cNvSpPr>
          <p:nvPr>
            <p:ph type="body" idx="1"/>
          </p:nvPr>
        </p:nvSpPr>
        <p:spPr/>
        <p:txBody>
          <a:bodyPr/>
          <a:lstStyle/>
          <a:p>
            <a:pPr marL="171450" indent="-171450">
              <a:buFont typeface="Symbol"/>
              <a:buChar char="•"/>
            </a:pPr>
            <a:r>
              <a:rPr lang="en-US" dirty="0"/>
              <a:t>Participants were asked to use the Digital Collections AI research tool to explore Digital Collections. Participants could use it to explore topics they were familiar with or researching/researched, and to learn more about what collections and works the website contains</a:t>
            </a:r>
          </a:p>
          <a:p>
            <a:pPr marL="171450" indent="-171450">
              <a:buFont typeface="Symbol"/>
              <a:buChar char="•"/>
            </a:pPr>
            <a:r>
              <a:rPr lang="en-US" dirty="0"/>
              <a:t>Participants evaluated the user interface of the tool as well as its generated output and resources based on</a:t>
            </a:r>
            <a:endParaRPr lang="en-US" dirty="0">
              <a:ea typeface="Calibri"/>
              <a:cs typeface="Calibri"/>
            </a:endParaRPr>
          </a:p>
          <a:p>
            <a:pPr marL="628650" lvl="1" indent="-171450">
              <a:buFont typeface="Courier New"/>
              <a:buChar char="○"/>
            </a:pPr>
            <a:r>
              <a:rPr lang="en-US" dirty="0"/>
              <a:t>Understanding of UI components</a:t>
            </a:r>
            <a:endParaRPr lang="en-US" dirty="0">
              <a:ea typeface="Calibri"/>
              <a:cs typeface="Calibri"/>
            </a:endParaRPr>
          </a:p>
          <a:p>
            <a:pPr marL="628650" lvl="1" indent="-171450">
              <a:buFont typeface="Courier New"/>
              <a:buChar char="○"/>
            </a:pPr>
            <a:r>
              <a:rPr lang="en-US" dirty="0"/>
              <a:t>Organization of content and UI elements</a:t>
            </a:r>
            <a:endParaRPr lang="en-US" dirty="0">
              <a:ea typeface="Calibri"/>
              <a:cs typeface="Calibri"/>
            </a:endParaRPr>
          </a:p>
          <a:p>
            <a:pPr marL="628650" lvl="1" indent="-171450">
              <a:buFont typeface="Courier New"/>
              <a:buChar char="○"/>
            </a:pPr>
            <a:r>
              <a:rPr lang="en-US" dirty="0"/>
              <a:t>Generated text</a:t>
            </a:r>
            <a:endParaRPr lang="en-US" dirty="0">
              <a:ea typeface="Calibri"/>
              <a:cs typeface="Calibri"/>
            </a:endParaRPr>
          </a:p>
          <a:p>
            <a:pPr marL="1085850" lvl="2" indent="-171450">
              <a:buFont typeface="Wingdings"/>
              <a:buChar char="▪"/>
            </a:pPr>
            <a:r>
              <a:rPr lang="en-US" dirty="0"/>
              <a:t>Accuracy</a:t>
            </a:r>
            <a:endParaRPr lang="en-US" dirty="0">
              <a:ea typeface="Calibri"/>
              <a:cs typeface="Calibri"/>
            </a:endParaRPr>
          </a:p>
          <a:p>
            <a:pPr marL="1085850" lvl="2" indent="-171450">
              <a:buFont typeface="Wingdings"/>
              <a:buChar char="▪"/>
            </a:pPr>
            <a:r>
              <a:rPr lang="en-US" dirty="0"/>
              <a:t>Relevancy</a:t>
            </a:r>
            <a:endParaRPr lang="en-US" dirty="0">
              <a:ea typeface="Calibri"/>
              <a:cs typeface="Calibri"/>
            </a:endParaRPr>
          </a:p>
          <a:p>
            <a:pPr marL="1085850" lvl="2" indent="-171450">
              <a:buFont typeface="Wingdings"/>
              <a:buChar char="▪"/>
            </a:pPr>
            <a:r>
              <a:rPr lang="en-US" dirty="0"/>
              <a:t>Trustworthiness</a:t>
            </a:r>
            <a:endParaRPr lang="en-US" dirty="0">
              <a:ea typeface="Calibri"/>
              <a:cs typeface="Calibri"/>
            </a:endParaRPr>
          </a:p>
          <a:p>
            <a:pPr marL="1085850" lvl="2" indent="-171450">
              <a:buFont typeface="Wingdings"/>
              <a:buChar char="▪"/>
            </a:pPr>
            <a:r>
              <a:rPr lang="en-US" dirty="0"/>
              <a:t>Explainability</a:t>
            </a:r>
            <a:endParaRPr lang="en-US" dirty="0">
              <a:ea typeface="Calibri"/>
              <a:cs typeface="Calibri"/>
            </a:endParaRPr>
          </a:p>
          <a:p>
            <a:endParaRPr lang="en-US" dirty="0">
              <a:ea typeface="Calibri"/>
              <a:cs typeface="Calibri"/>
            </a:endParaRPr>
          </a:p>
          <a:p>
            <a:r>
              <a:rPr lang="en-US" dirty="0">
                <a:ea typeface="Calibri"/>
                <a:cs typeface="Calibri"/>
              </a:rPr>
              <a:t>Ther response rating questions were derived from Microsoft's own framework for evaluating and designing generative AI, known as the HAX Toolkit (human AI experience), as well as the book "Designing Human-Centric AI Experiences" by Akshay Kore</a:t>
            </a:r>
          </a:p>
          <a:p>
            <a:endParaRPr lang="en-US" dirty="0">
              <a:ea typeface="Calibri"/>
              <a:cs typeface="Calibri"/>
            </a:endParaRPr>
          </a:p>
          <a:p>
            <a:r>
              <a:rPr lang="en-US" dirty="0">
                <a:ea typeface="Calibri"/>
                <a:cs typeface="Calibri"/>
              </a:rPr>
              <a:t>A note about test scripts and planning: as researchers we know to plan for the unexpected based on user behavior, but with generative AI, we need to plan for unexpected outcomes based on the system. Comparing this UI with a non generative AI interface, there isn’t an ideal path to get to the task or goal, the path, the content, the text changes with each interaction, and its important to plan for that and document the user’s reaction to that</a:t>
            </a:r>
          </a:p>
        </p:txBody>
      </p:sp>
      <p:sp>
        <p:nvSpPr>
          <p:cNvPr id="4" name="Slide Number Placeholder 3">
            <a:extLst>
              <a:ext uri="{FF2B5EF4-FFF2-40B4-BE49-F238E27FC236}">
                <a16:creationId xmlns:a16="http://schemas.microsoft.com/office/drawing/2014/main" id="{2A3B91DC-72DD-2AA9-E108-E360FDB9276A}"/>
              </a:ext>
            </a:extLst>
          </p:cNvPr>
          <p:cNvSpPr>
            <a:spLocks noGrp="1"/>
          </p:cNvSpPr>
          <p:nvPr>
            <p:ph type="sldNum" sz="quarter" idx="5"/>
          </p:nvPr>
        </p:nvSpPr>
        <p:spPr/>
        <p:txBody>
          <a:bodyPr/>
          <a:lstStyle/>
          <a:p>
            <a:fld id="{A5362D40-4CC2-4C70-8D3F-AF6FC8A42270}" type="slidenum">
              <a:rPr lang="en-US"/>
              <a:t>17</a:t>
            </a:fld>
            <a:endParaRPr lang="en-US"/>
          </a:p>
        </p:txBody>
      </p:sp>
    </p:spTree>
    <p:extLst>
      <p:ext uri="{BB962C8B-B14F-4D97-AF65-F5344CB8AC3E}">
        <p14:creationId xmlns:p14="http://schemas.microsoft.com/office/powerpoint/2010/main" val="3204314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0F871-448B-1230-ACA1-5BC7585B61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7369A-1BAE-F6A4-B1CB-CFC869772A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91151B-E33E-BF52-0379-96C4E934B245}"/>
              </a:ext>
            </a:extLst>
          </p:cNvPr>
          <p:cNvSpPr>
            <a:spLocks noGrp="1"/>
          </p:cNvSpPr>
          <p:nvPr>
            <p:ph type="body" idx="1"/>
          </p:nvPr>
        </p:nvSpPr>
        <p:spPr/>
        <p: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Participants liked when the tool suggested further exploration</a:t>
            </a:r>
          </a:p>
          <a:p>
            <a:pPr marL="800100" marR="0" lvl="1"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Sometimes it would suggest contacting our special collections staff or other collections to consider</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Mix use of natural language vs keyword search</a:t>
            </a:r>
          </a:p>
          <a:p>
            <a:pPr marL="800100" marR="0" lvl="1"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Some participants know how to prompt an AI tool and write in natural language. Others like me are extremely used to keyword searching, and old habits die hard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Users asked follow up questions or explored/dug deeper into results without prompting</a:t>
            </a:r>
          </a:p>
          <a:p>
            <a:pPr marL="800100" marR="0" lvl="1"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Georgia"/>
                <a:ea typeface="+mn-ea"/>
                <a:cs typeface="+mn-cs"/>
              </a:rPr>
              <a:t>This is something I am interested in exploring more. We have access to analytics of the facet usage in our library catalog, and its single digital percentage in terms of utilization. When observing the participants with this tool, they were quick to refine to search with follow up questions</a:t>
            </a:r>
            <a:endParaRPr lang="en-US" dirty="0">
              <a:ea typeface="Calibri"/>
              <a:cs typeface="Calibri"/>
            </a:endParaRPr>
          </a:p>
        </p:txBody>
      </p:sp>
      <p:sp>
        <p:nvSpPr>
          <p:cNvPr id="4" name="Slide Number Placeholder 3">
            <a:extLst>
              <a:ext uri="{FF2B5EF4-FFF2-40B4-BE49-F238E27FC236}">
                <a16:creationId xmlns:a16="http://schemas.microsoft.com/office/drawing/2014/main" id="{8C84BCA8-2448-445B-1F1A-F7ED042295B2}"/>
              </a:ext>
            </a:extLst>
          </p:cNvPr>
          <p:cNvSpPr>
            <a:spLocks noGrp="1"/>
          </p:cNvSpPr>
          <p:nvPr>
            <p:ph type="sldNum" sz="quarter" idx="5"/>
          </p:nvPr>
        </p:nvSpPr>
        <p:spPr/>
        <p:txBody>
          <a:bodyPr/>
          <a:lstStyle/>
          <a:p>
            <a:fld id="{A5362D40-4CC2-4C70-8D3F-AF6FC8A42270}" type="slidenum">
              <a:rPr lang="en-US"/>
              <a:t>18</a:t>
            </a:fld>
            <a:endParaRPr lang="en-US"/>
          </a:p>
        </p:txBody>
      </p:sp>
    </p:spTree>
    <p:extLst>
      <p:ext uri="{BB962C8B-B14F-4D97-AF65-F5344CB8AC3E}">
        <p14:creationId xmlns:p14="http://schemas.microsoft.com/office/powerpoint/2010/main" val="3347105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B692A-1F0E-0ED6-B3EB-2B8069CC6A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F0FC4B-497B-CF53-D0E6-D41C8FBBDC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CB7AEC-CCEF-6B11-01D8-764A77008CDE}"/>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C01C6E2D-D4C6-F624-5045-C7DB95025D50}"/>
              </a:ext>
            </a:extLst>
          </p:cNvPr>
          <p:cNvSpPr>
            <a:spLocks noGrp="1"/>
          </p:cNvSpPr>
          <p:nvPr>
            <p:ph type="sldNum" sz="quarter" idx="5"/>
          </p:nvPr>
        </p:nvSpPr>
        <p:spPr/>
        <p:txBody>
          <a:bodyPr/>
          <a:lstStyle/>
          <a:p>
            <a:fld id="{A5362D40-4CC2-4C70-8D3F-AF6FC8A42270}" type="slidenum">
              <a:rPr lang="en-US"/>
              <a:t>19</a:t>
            </a:fld>
            <a:endParaRPr lang="en-US"/>
          </a:p>
        </p:txBody>
      </p:sp>
    </p:spTree>
    <p:extLst>
      <p:ext uri="{BB962C8B-B14F-4D97-AF65-F5344CB8AC3E}">
        <p14:creationId xmlns:p14="http://schemas.microsoft.com/office/powerpoint/2010/main" val="3644321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86EC3-37D5-7A1E-F6CA-5301C26D0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6FB96F-E153-A93C-69AE-0E76C43C0C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5DEEEE-FCB5-4CEA-F0D4-CC33BBCB76FF}"/>
              </a:ext>
            </a:extLst>
          </p:cNvPr>
          <p:cNvSpPr>
            <a:spLocks noGrp="1"/>
          </p:cNvSpPr>
          <p:nvPr>
            <p:ph type="body" idx="1"/>
          </p:nvPr>
        </p:nvSpPr>
        <p:spPr/>
        <p:txBody>
          <a:bodyPr/>
          <a:lstStyle/>
          <a:p>
            <a:r>
              <a:rPr lang="en-US" dirty="0">
                <a:ea typeface="Calibri"/>
                <a:cs typeface="Calibri"/>
              </a:rPr>
              <a:t>Demo of the chat after reading through </a:t>
            </a:r>
            <a:r>
              <a:rPr lang="en-US">
                <a:ea typeface="Calibri"/>
                <a:cs typeface="Calibri"/>
              </a:rPr>
              <a:t>the bullet points</a:t>
            </a:r>
          </a:p>
        </p:txBody>
      </p:sp>
      <p:sp>
        <p:nvSpPr>
          <p:cNvPr id="4" name="Slide Number Placeholder 3">
            <a:extLst>
              <a:ext uri="{FF2B5EF4-FFF2-40B4-BE49-F238E27FC236}">
                <a16:creationId xmlns:a16="http://schemas.microsoft.com/office/drawing/2014/main" id="{55F0A133-7120-409E-1900-B5EC5F463BB1}"/>
              </a:ext>
            </a:extLst>
          </p:cNvPr>
          <p:cNvSpPr>
            <a:spLocks noGrp="1"/>
          </p:cNvSpPr>
          <p:nvPr>
            <p:ph type="sldNum" sz="quarter" idx="5"/>
          </p:nvPr>
        </p:nvSpPr>
        <p:spPr/>
        <p:txBody>
          <a:bodyPr/>
          <a:lstStyle/>
          <a:p>
            <a:fld id="{A5362D40-4CC2-4C70-8D3F-AF6FC8A42270}" type="slidenum">
              <a:rPr lang="en-US"/>
              <a:t>20</a:t>
            </a:fld>
            <a:endParaRPr lang="en-US"/>
          </a:p>
        </p:txBody>
      </p:sp>
    </p:spTree>
    <p:extLst>
      <p:ext uri="{BB962C8B-B14F-4D97-AF65-F5344CB8AC3E}">
        <p14:creationId xmlns:p14="http://schemas.microsoft.com/office/powerpoint/2010/main" val="1667061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27D44-8986-CEF7-7DA3-3D68C3F0CA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D4DBA-896D-7093-B0C3-BA8FE01088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A53F93-EBC6-FB4D-AABE-E577558D8A3B}"/>
              </a:ext>
            </a:extLst>
          </p:cNvPr>
          <p:cNvSpPr>
            <a:spLocks noGrp="1"/>
          </p:cNvSpPr>
          <p:nvPr>
            <p:ph type="body" idx="1"/>
          </p:nvPr>
        </p:nvSpPr>
        <p:spPr/>
        <p:txBody>
          <a:bodyPr/>
          <a:lstStyle/>
          <a:p>
            <a:r>
              <a:rPr lang="en-US" dirty="0">
                <a:ea typeface="Calibri" panose="020F0502020204030204"/>
                <a:cs typeface="Calibri" panose="020F0502020204030204"/>
              </a:rPr>
              <a:t>In this example, a faculty participant asked about Ira Aldridge, the actor, performing as Hamlet. Our collection doesn’t have any works or images of him as Hamlet, but as you can see the output mentions that its “likely” that he performed as Hamlet too. The participant said “I am a scholar, I want to know for sure.” He later said that that it draws a conclusion rather than encouraging further exploration. He wouldn’t accept that sentence if a student wrote it as part of an assignment.</a:t>
            </a:r>
          </a:p>
          <a:p>
            <a:endParaRPr lang="en-US" dirty="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16F8B41F-E789-38BA-5AFE-329011549CFD}"/>
              </a:ext>
            </a:extLst>
          </p:cNvPr>
          <p:cNvSpPr>
            <a:spLocks noGrp="1"/>
          </p:cNvSpPr>
          <p:nvPr>
            <p:ph type="sldNum" sz="quarter" idx="5"/>
          </p:nvPr>
        </p:nvSpPr>
        <p:spPr/>
        <p:txBody>
          <a:bodyPr/>
          <a:lstStyle/>
          <a:p>
            <a:fld id="{A5362D40-4CC2-4C70-8D3F-AF6FC8A42270}" type="slidenum">
              <a:rPr lang="en-US"/>
              <a:t>21</a:t>
            </a:fld>
            <a:endParaRPr lang="en-US"/>
          </a:p>
        </p:txBody>
      </p:sp>
    </p:spTree>
    <p:extLst>
      <p:ext uri="{BB962C8B-B14F-4D97-AF65-F5344CB8AC3E}">
        <p14:creationId xmlns:p14="http://schemas.microsoft.com/office/powerpoint/2010/main" val="2137201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9AB64-155E-2852-F795-0DE18861E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EA642-B29F-0846-E413-3C3279715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BB27D-4ED1-66D6-81D1-D9BDCD0333E2}"/>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E9BCD7F1-3B05-C229-B607-E58E48CA2C30}"/>
              </a:ext>
            </a:extLst>
          </p:cNvPr>
          <p:cNvSpPr>
            <a:spLocks noGrp="1"/>
          </p:cNvSpPr>
          <p:nvPr>
            <p:ph type="sldNum" sz="quarter" idx="5"/>
          </p:nvPr>
        </p:nvSpPr>
        <p:spPr/>
        <p:txBody>
          <a:bodyPr/>
          <a:lstStyle/>
          <a:p>
            <a:fld id="{A5362D40-4CC2-4C70-8D3F-AF6FC8A42270}" type="slidenum">
              <a:rPr lang="en-US"/>
              <a:t>22</a:t>
            </a:fld>
            <a:endParaRPr lang="en-US"/>
          </a:p>
        </p:txBody>
      </p:sp>
    </p:spTree>
    <p:extLst>
      <p:ext uri="{BB962C8B-B14F-4D97-AF65-F5344CB8AC3E}">
        <p14:creationId xmlns:p14="http://schemas.microsoft.com/office/powerpoint/2010/main" val="202291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last couple of years, Northwestern began ratcheting up its interest in AI and generative tools built with large language models. Like many of our organizations, Northwestern shifted its focus to include AI. Our Library restructured the organization to support AI futures, and encourage groups to leverage AI in projects wherever they could</a:t>
            </a:r>
          </a:p>
        </p:txBody>
      </p:sp>
      <p:sp>
        <p:nvSpPr>
          <p:cNvPr id="4" name="Slide Number Placeholder 3"/>
          <p:cNvSpPr>
            <a:spLocks noGrp="1"/>
          </p:cNvSpPr>
          <p:nvPr>
            <p:ph type="sldNum" sz="quarter" idx="5"/>
          </p:nvPr>
        </p:nvSpPr>
        <p:spPr/>
        <p:txBody>
          <a:bodyPr/>
          <a:lstStyle/>
          <a:p>
            <a:fld id="{A5362D40-4CC2-4C70-8D3F-AF6FC8A42270}" type="slidenum">
              <a:rPr lang="en-US"/>
              <a:t>4</a:t>
            </a:fld>
            <a:endParaRPr lang="en-US"/>
          </a:p>
        </p:txBody>
      </p:sp>
    </p:spTree>
    <p:extLst>
      <p:ext uri="{BB962C8B-B14F-4D97-AF65-F5344CB8AC3E}">
        <p14:creationId xmlns:p14="http://schemas.microsoft.com/office/powerpoint/2010/main" val="1201825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8E8AA-A174-4C43-DA71-054F3584C1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7D6BA6-6186-7F77-A4EF-D98295E1C9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47309B-61AC-6BC1-0D8A-74433A842B2F}"/>
              </a:ext>
            </a:extLst>
          </p:cNvPr>
          <p:cNvSpPr>
            <a:spLocks noGrp="1"/>
          </p:cNvSpPr>
          <p:nvPr>
            <p:ph type="body" idx="1"/>
          </p:nvPr>
        </p:nvSpPr>
        <p:spPr/>
        <p:txBody>
          <a:bodyPr/>
          <a:lstStyle/>
          <a:p>
            <a:r>
              <a:rPr lang="en-US" dirty="0">
                <a:ea typeface="Calibri"/>
                <a:cs typeface="Calibri"/>
              </a:rPr>
              <a:t>What are we doing at northwestern? Well, we're working on a sematic search tool, for our Digital Collections website. The digital collection website is the home of all our digitized rare materials and archival collections. These include photos, letters, videos, and audio files. Some of our popular collections include the Berkeley Folk Music Festival, World War II Posters, and Maps and Atlas from around the world.</a:t>
            </a:r>
          </a:p>
          <a:p>
            <a:endParaRPr lang="en-US" dirty="0">
              <a:ea typeface="Calibri"/>
              <a:cs typeface="Calibri"/>
            </a:endParaRPr>
          </a:p>
          <a:p>
            <a:r>
              <a:rPr lang="en-US" dirty="0">
                <a:ea typeface="Calibri"/>
                <a:cs typeface="Calibri"/>
              </a:rPr>
              <a:t>In 2024, our library was awarded an </a:t>
            </a:r>
            <a:r>
              <a:rPr lang="en-US" dirty="0"/>
              <a:t>Institute of Museum and Library Services, IMLS, grant to develop the semantic search tool, including making it sharable for other institutions to utilize.</a:t>
            </a:r>
            <a:endParaRPr lang="en-US" dirty="0">
              <a:ea typeface="Calibri"/>
              <a:cs typeface="Calibri"/>
            </a:endParaRPr>
          </a:p>
        </p:txBody>
      </p:sp>
      <p:sp>
        <p:nvSpPr>
          <p:cNvPr id="4" name="Slide Number Placeholder 3">
            <a:extLst>
              <a:ext uri="{FF2B5EF4-FFF2-40B4-BE49-F238E27FC236}">
                <a16:creationId xmlns:a16="http://schemas.microsoft.com/office/drawing/2014/main" id="{AD172B81-272F-44EF-2486-104D18D3C6AC}"/>
              </a:ext>
            </a:extLst>
          </p:cNvPr>
          <p:cNvSpPr>
            <a:spLocks noGrp="1"/>
          </p:cNvSpPr>
          <p:nvPr>
            <p:ph type="sldNum" sz="quarter" idx="5"/>
          </p:nvPr>
        </p:nvSpPr>
        <p:spPr/>
        <p:txBody>
          <a:bodyPr/>
          <a:lstStyle/>
          <a:p>
            <a:fld id="{A5362D40-4CC2-4C70-8D3F-AF6FC8A42270}" type="slidenum">
              <a:rPr lang="en-US"/>
              <a:t>5</a:t>
            </a:fld>
            <a:endParaRPr lang="en-US"/>
          </a:p>
        </p:txBody>
      </p:sp>
    </p:spTree>
    <p:extLst>
      <p:ext uri="{BB962C8B-B14F-4D97-AF65-F5344CB8AC3E}">
        <p14:creationId xmlns:p14="http://schemas.microsoft.com/office/powerpoint/2010/main" val="175242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6D7AD-B6B3-7DE4-B2BE-898A7C735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144607-2F12-D11E-AA38-7939EF075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C14E90-F678-4A8F-6C6D-A6B4CFDD4B13}"/>
              </a:ext>
            </a:extLst>
          </p:cNvPr>
          <p:cNvSpPr>
            <a:spLocks noGrp="1"/>
          </p:cNvSpPr>
          <p:nvPr>
            <p:ph type="body" idx="1"/>
          </p:nvPr>
        </p:nvSpPr>
        <p:spPr/>
        <p:txBody>
          <a:bodyPr/>
          <a:lstStyle/>
          <a:p>
            <a:r>
              <a:rPr lang="en-US" dirty="0"/>
              <a:t>Here's an example of how the tool works. This is the most current iteration, and this year we made it available to be users outside of Northwestern. You can try it yourself.</a:t>
            </a:r>
          </a:p>
          <a:p>
            <a:endParaRPr lang="en-US" dirty="0"/>
          </a:p>
          <a:p>
            <a:r>
              <a:rPr lang="en-US" dirty="0"/>
              <a:t>If the text is hard to read I asked it to "tell me about one of the Northwestern football games included in the collection. Who were the teams, what was the final score, and are their any other interested tidbits about the game you can share?" </a:t>
            </a:r>
            <a:endParaRPr lang="en-US" dirty="0">
              <a:ea typeface="Calibri" panose="020F0502020204030204"/>
              <a:cs typeface="Calibri" panose="020F0502020204030204"/>
            </a:endParaRPr>
          </a:p>
          <a:p>
            <a:endParaRPr lang="en-US" dirty="0"/>
          </a:p>
          <a:p>
            <a:r>
              <a:rPr lang="en-US" dirty="0"/>
              <a:t>I like the first paragraph noting the matchup with Notre Dame that lifted Northwestern #1 in the college rankings. </a:t>
            </a:r>
            <a:endParaRPr lang="en-US" dirty="0">
              <a:ea typeface="Calibri" panose="020F0502020204030204"/>
              <a:cs typeface="Calibri" panose="020F0502020204030204"/>
            </a:endParaRPr>
          </a:p>
          <a:p>
            <a:endParaRPr lang="en-US" dirty="0">
              <a:ea typeface="Calibri" panose="020F0502020204030204"/>
              <a:cs typeface="Calibri" panose="020F0502020204030204"/>
            </a:endParaRPr>
          </a:p>
          <a:p>
            <a:r>
              <a:rPr lang="en-US" dirty="0">
                <a:ea typeface="Calibri" panose="020F0502020204030204"/>
                <a:cs typeface="Calibri" panose="020F0502020204030204"/>
              </a:rPr>
              <a:t>We'll explore this tool a bit more later, but for now let’s take a step back and talk about the UI pattern that our tool, and many other LLM tools use: Conversational design</a:t>
            </a:r>
          </a:p>
        </p:txBody>
      </p:sp>
      <p:sp>
        <p:nvSpPr>
          <p:cNvPr id="4" name="Slide Number Placeholder 3">
            <a:extLst>
              <a:ext uri="{FF2B5EF4-FFF2-40B4-BE49-F238E27FC236}">
                <a16:creationId xmlns:a16="http://schemas.microsoft.com/office/drawing/2014/main" id="{4ABE354E-21D1-19B8-49EA-FDD9937142AF}"/>
              </a:ext>
            </a:extLst>
          </p:cNvPr>
          <p:cNvSpPr>
            <a:spLocks noGrp="1"/>
          </p:cNvSpPr>
          <p:nvPr>
            <p:ph type="sldNum" sz="quarter" idx="5"/>
          </p:nvPr>
        </p:nvSpPr>
        <p:spPr/>
        <p:txBody>
          <a:bodyPr/>
          <a:lstStyle/>
          <a:p>
            <a:fld id="{A5362D40-4CC2-4C70-8D3F-AF6FC8A42270}" type="slidenum">
              <a:rPr lang="en-US"/>
              <a:t>6</a:t>
            </a:fld>
            <a:endParaRPr lang="en-US"/>
          </a:p>
        </p:txBody>
      </p:sp>
    </p:spTree>
    <p:extLst>
      <p:ext uri="{BB962C8B-B14F-4D97-AF65-F5344CB8AC3E}">
        <p14:creationId xmlns:p14="http://schemas.microsoft.com/office/powerpoint/2010/main" val="1828496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Tools like ChatGPT, or even our Digital Collection tool are often referred as Chatbots. They look like any other digital chat application, such as your text messing app. For the audience, why do you think these tools have decided to use this design pattern?</a:t>
            </a:r>
            <a:endParaRPr lang="en-US" dirty="0"/>
          </a:p>
          <a:p>
            <a:endParaRPr lang="en-US" dirty="0">
              <a:ea typeface="Calibri"/>
              <a:cs typeface="Calibri"/>
            </a:endParaRPr>
          </a:p>
          <a:p>
            <a:r>
              <a:rPr lang="en-US" dirty="0">
                <a:ea typeface="Calibri"/>
                <a:cs typeface="Calibri"/>
              </a:rPr>
              <a:t>[wait for answers]</a:t>
            </a:r>
            <a:endParaRPr lang="en-US" dirty="0"/>
          </a:p>
          <a:p>
            <a:endParaRPr lang="en-US" dirty="0">
              <a:ea typeface="Calibri"/>
              <a:cs typeface="Calibri"/>
            </a:endParaRPr>
          </a:p>
          <a:p>
            <a:r>
              <a:rPr lang="en-US" dirty="0">
                <a:ea typeface="Calibri"/>
                <a:cs typeface="Calibri"/>
              </a:rPr>
              <a:t>Yes, in some ways its very intuitive to use, most people are familiar with how the pattern works through messaging apps, its shown that it can operate with multiple languages, and, down a more cynical road, they better create the illusion that you are talking with an intelligent being instead of algorithms</a:t>
            </a:r>
          </a:p>
        </p:txBody>
      </p:sp>
      <p:sp>
        <p:nvSpPr>
          <p:cNvPr id="4" name="Slide Number Placeholder 3"/>
          <p:cNvSpPr>
            <a:spLocks noGrp="1"/>
          </p:cNvSpPr>
          <p:nvPr>
            <p:ph type="sldNum" sz="quarter" idx="5"/>
          </p:nvPr>
        </p:nvSpPr>
        <p:spPr/>
        <p:txBody>
          <a:bodyPr/>
          <a:lstStyle/>
          <a:p>
            <a:fld id="{A5362D40-4CC2-4C70-8D3F-AF6FC8A42270}" type="slidenum">
              <a:rPr lang="en-US"/>
              <a:t>7</a:t>
            </a:fld>
            <a:endParaRPr lang="en-US"/>
          </a:p>
        </p:txBody>
      </p:sp>
    </p:spTree>
    <p:extLst>
      <p:ext uri="{BB962C8B-B14F-4D97-AF65-F5344CB8AC3E}">
        <p14:creationId xmlns:p14="http://schemas.microsoft.com/office/powerpoint/2010/main" val="3529533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66E07-C2A4-8888-E21D-277D4B8208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DE75F-577A-B2F6-0F58-B678187D3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A567D1-9A71-7A0D-6F47-3F80D49B455E}"/>
              </a:ext>
            </a:extLst>
          </p:cNvPr>
          <p:cNvSpPr>
            <a:spLocks noGrp="1"/>
          </p:cNvSpPr>
          <p:nvPr>
            <p:ph type="body" idx="1"/>
          </p:nvPr>
        </p:nvSpPr>
        <p:spPr/>
        <p:txBody>
          <a:bodyPr/>
          <a:lstStyle/>
          <a:p>
            <a:r>
              <a:rPr lang="en-US" dirty="0">
                <a:ea typeface="Calibri"/>
                <a:cs typeface="Calibri"/>
              </a:rPr>
              <a:t>Erika Hall published Conversational design Design in 2018, and I think this excerpt from the book really gets to why these UIs are so effective. I don’t know if she coined this term, but I learned about it from her book.</a:t>
            </a:r>
          </a:p>
          <a:p>
            <a:endParaRPr lang="en-US" dirty="0">
              <a:ea typeface="Calibri"/>
              <a:cs typeface="Calibri"/>
            </a:endParaRPr>
          </a:p>
          <a:p>
            <a:r>
              <a:rPr lang="en-US" dirty="0">
                <a:ea typeface="Calibri"/>
                <a:cs typeface="Calibri"/>
              </a:rPr>
              <a:t>Side note, Erika is working on a second edition of the book. I really hope it will touch on generative AI UIs and conversational design. The first edition was published well before the public got their hands on these tools. It is currently free on Mule Books. A quick google search should bring it up.</a:t>
            </a:r>
          </a:p>
          <a:p>
            <a:endParaRPr lang="en-US" dirty="0">
              <a:ea typeface="Calibri"/>
              <a:cs typeface="Calibri"/>
            </a:endParaRPr>
          </a:p>
          <a:p>
            <a:endParaRPr lang="en-US" dirty="0">
              <a:ea typeface="Calibri"/>
              <a:cs typeface="Calibri"/>
            </a:endParaRPr>
          </a:p>
        </p:txBody>
      </p:sp>
      <p:sp>
        <p:nvSpPr>
          <p:cNvPr id="4" name="Slide Number Placeholder 3">
            <a:extLst>
              <a:ext uri="{FF2B5EF4-FFF2-40B4-BE49-F238E27FC236}">
                <a16:creationId xmlns:a16="http://schemas.microsoft.com/office/drawing/2014/main" id="{72F72178-74AD-FF85-5FDC-B3D0EBF16A91}"/>
              </a:ext>
            </a:extLst>
          </p:cNvPr>
          <p:cNvSpPr>
            <a:spLocks noGrp="1"/>
          </p:cNvSpPr>
          <p:nvPr>
            <p:ph type="sldNum" sz="quarter" idx="5"/>
          </p:nvPr>
        </p:nvSpPr>
        <p:spPr/>
        <p:txBody>
          <a:bodyPr/>
          <a:lstStyle/>
          <a:p>
            <a:fld id="{A5362D40-4CC2-4C70-8D3F-AF6FC8A42270}" type="slidenum">
              <a:rPr lang="en-US"/>
              <a:t>8</a:t>
            </a:fld>
            <a:endParaRPr lang="en-US"/>
          </a:p>
        </p:txBody>
      </p:sp>
    </p:spTree>
    <p:extLst>
      <p:ext uri="{BB962C8B-B14F-4D97-AF65-F5344CB8AC3E}">
        <p14:creationId xmlns:p14="http://schemas.microsoft.com/office/powerpoint/2010/main" val="3361876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FB57D-0E1F-A92A-D9D8-5B575A8D63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BA12D4-987A-7AF6-C142-5443100FA7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E9D450-9C44-3539-DB30-9BB107A909C0}"/>
              </a:ext>
            </a:extLst>
          </p:cNvPr>
          <p:cNvSpPr>
            <a:spLocks noGrp="1"/>
          </p:cNvSpPr>
          <p:nvPr>
            <p:ph type="body" idx="1"/>
          </p:nvPr>
        </p:nvSpPr>
        <p:spPr/>
        <p:txBody>
          <a:bodyPr/>
          <a:lstStyle/>
          <a:p>
            <a:pPr defTabSz="457200">
              <a:defRPr/>
            </a:pPr>
            <a:r>
              <a:rPr lang="en-US" dirty="0">
                <a:ea typeface="Calibri"/>
                <a:cs typeface="Calibri"/>
              </a:rPr>
              <a:t>And what about their main interface element to depict their output? The writing content. </a:t>
            </a:r>
            <a:endParaRPr lang="en-US" dirty="0"/>
          </a:p>
          <a:p>
            <a:pPr defTabSz="457200">
              <a:defRPr/>
            </a:pPr>
            <a:endParaRPr lang="en-US" dirty="0">
              <a:ea typeface="Calibri"/>
              <a:cs typeface="Calibri"/>
            </a:endParaRPr>
          </a:p>
          <a:p>
            <a:pPr defTabSz="457200">
              <a:defRPr/>
            </a:pPr>
            <a:r>
              <a:rPr lang="en-US" dirty="0">
                <a:ea typeface="Calibri"/>
                <a:cs typeface="Calibri"/>
              </a:rPr>
              <a:t>Well if you've ever designed a website, created a research guide, you know how important your writing is. Our institutions develop writing guidelines for us to use. When we designed our website, we reduced the number of web pages in half. A large component of that was streamlining the writing, eliminating paragraphs of prose with more scannable copy that utilized lists and clear headings wherever possible</a:t>
            </a:r>
          </a:p>
          <a:p>
            <a:pPr defTabSz="457200">
              <a:defRPr/>
            </a:pPr>
            <a:endParaRPr lang="en-US" dirty="0">
              <a:ea typeface="Calibri"/>
              <a:cs typeface="Calibri"/>
            </a:endParaRPr>
          </a:p>
          <a:p>
            <a:pPr defTabSz="457200">
              <a:defRPr/>
            </a:pPr>
            <a:r>
              <a:rPr lang="en-US" dirty="0">
                <a:ea typeface="Calibri"/>
                <a:cs typeface="Calibri"/>
              </a:rPr>
              <a:t>Building a generative AI tool, we're offloading a big component of UI design to the algorithm and neural networks. We have less control of what the text output is. You'll see some examples of the issues this presented us in a little bit, and how adjustments in the system prompt got us a bit more on track with text outputs that satisfied the project team</a:t>
            </a:r>
          </a:p>
          <a:p>
            <a:pPr defTabSz="457200">
              <a:defRPr/>
            </a:pPr>
            <a:endParaRPr lang="en-US" dirty="0">
              <a:ea typeface="Calibri"/>
              <a:cs typeface="Calibri"/>
            </a:endParaRPr>
          </a:p>
          <a:p>
            <a:pPr defTabSz="457200">
              <a:defRPr/>
            </a:pPr>
            <a:r>
              <a:rPr lang="en-US" dirty="0">
                <a:ea typeface="Calibri"/>
                <a:cs typeface="Calibri"/>
              </a:rPr>
              <a:t>There are other issues too, and for that lets go back to that ChatGPT example</a:t>
            </a:r>
          </a:p>
        </p:txBody>
      </p:sp>
      <p:sp>
        <p:nvSpPr>
          <p:cNvPr id="4" name="Slide Number Placeholder 3">
            <a:extLst>
              <a:ext uri="{FF2B5EF4-FFF2-40B4-BE49-F238E27FC236}">
                <a16:creationId xmlns:a16="http://schemas.microsoft.com/office/drawing/2014/main" id="{1BD5670A-7B1F-EF89-9101-33CF3AF172E5}"/>
              </a:ext>
            </a:extLst>
          </p:cNvPr>
          <p:cNvSpPr>
            <a:spLocks noGrp="1"/>
          </p:cNvSpPr>
          <p:nvPr>
            <p:ph type="sldNum" sz="quarter" idx="5"/>
          </p:nvPr>
        </p:nvSpPr>
        <p:spPr/>
        <p:txBody>
          <a:bodyPr/>
          <a:lstStyle/>
          <a:p>
            <a:fld id="{6363C63D-0C1A-0E4C-A0BD-8D65A9542426}" type="slidenum">
              <a:rPr lang="en-US" smtClean="0"/>
              <a:t>9</a:t>
            </a:fld>
            <a:endParaRPr lang="en-US"/>
          </a:p>
        </p:txBody>
      </p:sp>
    </p:spTree>
    <p:extLst>
      <p:ext uri="{BB962C8B-B14F-4D97-AF65-F5344CB8AC3E}">
        <p14:creationId xmlns:p14="http://schemas.microsoft.com/office/powerpoint/2010/main" val="1221893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There are tradeoffs to using this design pattern though. Amelia </a:t>
            </a:r>
            <a:r>
              <a:rPr lang="en-US" dirty="0" err="1">
                <a:ea typeface="Calibri"/>
                <a:cs typeface="Calibri"/>
              </a:rPr>
              <a:t>Wattenberger</a:t>
            </a:r>
            <a:r>
              <a:rPr lang="en-US" dirty="0">
                <a:ea typeface="Calibri"/>
                <a:cs typeface="Calibri"/>
              </a:rPr>
              <a:t> </a:t>
            </a:r>
            <a:r>
              <a:rPr lang="en-US" dirty="0" err="1">
                <a:ea typeface="Calibri"/>
                <a:cs typeface="Calibri"/>
              </a:rPr>
              <a:t>publised</a:t>
            </a:r>
            <a:r>
              <a:rPr lang="en-US" dirty="0">
                <a:ea typeface="Calibri"/>
                <a:cs typeface="Calibri"/>
              </a:rPr>
              <a:t> "Why Chatbots Are Not the Future" on her blog, and it illustrates a lot of the issues conversational design can present, such as affordances. She writes</a:t>
            </a:r>
          </a:p>
          <a:p>
            <a:endParaRPr lang="en-US" dirty="0">
              <a:ea typeface="Calibri"/>
              <a:cs typeface="Calibri"/>
            </a:endParaRPr>
          </a:p>
          <a:p>
            <a:r>
              <a:rPr lang="en-US" dirty="0">
                <a:ea typeface="Calibri"/>
                <a:cs typeface="Calibri"/>
              </a:rPr>
              <a:t>[read text]</a:t>
            </a:r>
          </a:p>
          <a:p>
            <a:endParaRPr lang="en-US" dirty="0">
              <a:ea typeface="Calibri"/>
              <a:cs typeface="Calibri"/>
            </a:endParaRPr>
          </a:p>
          <a:p>
            <a:r>
              <a:rPr lang="en-US" dirty="0">
                <a:ea typeface="Calibri"/>
                <a:cs typeface="Calibri"/>
              </a:rPr>
              <a:t>Remember that </a:t>
            </a:r>
            <a:r>
              <a:rPr lang="en-US" dirty="0" err="1">
                <a:ea typeface="Calibri"/>
                <a:cs typeface="Calibri"/>
              </a:rPr>
              <a:t>chatGPT</a:t>
            </a:r>
            <a:r>
              <a:rPr lang="en-US" dirty="0">
                <a:ea typeface="Calibri"/>
                <a:cs typeface="Calibri"/>
              </a:rPr>
              <a:t> coffee example? Let's go back to it...</a:t>
            </a:r>
          </a:p>
        </p:txBody>
      </p:sp>
      <p:sp>
        <p:nvSpPr>
          <p:cNvPr id="4" name="Slide Number Placeholder 3"/>
          <p:cNvSpPr>
            <a:spLocks noGrp="1"/>
          </p:cNvSpPr>
          <p:nvPr>
            <p:ph type="sldNum" sz="quarter" idx="5"/>
          </p:nvPr>
        </p:nvSpPr>
        <p:spPr/>
        <p:txBody>
          <a:bodyPr/>
          <a:lstStyle/>
          <a:p>
            <a:fld id="{A5362D40-4CC2-4C70-8D3F-AF6FC8A42270}" type="slidenum">
              <a:rPr lang="en-US"/>
              <a:t>10</a:t>
            </a:fld>
            <a:endParaRPr lang="en-US"/>
          </a:p>
        </p:txBody>
      </p:sp>
    </p:spTree>
    <p:extLst>
      <p:ext uri="{BB962C8B-B14F-4D97-AF65-F5344CB8AC3E}">
        <p14:creationId xmlns:p14="http://schemas.microsoft.com/office/powerpoint/2010/main" val="2455396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35C61-3A60-A454-8BF0-70685F00CC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73277-AA6F-EDF2-7C6A-E704622FE7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78D62-7687-F82F-8F61-CAC9EFF42FD2}"/>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EF0DF7F1-44B7-4386-F4BB-98175CDFFFBB}"/>
              </a:ext>
            </a:extLst>
          </p:cNvPr>
          <p:cNvSpPr>
            <a:spLocks noGrp="1"/>
          </p:cNvSpPr>
          <p:nvPr>
            <p:ph type="sldNum" sz="quarter" idx="5"/>
          </p:nvPr>
        </p:nvSpPr>
        <p:spPr/>
        <p:txBody>
          <a:bodyPr/>
          <a:lstStyle/>
          <a:p>
            <a:fld id="{A5362D40-4CC2-4C70-8D3F-AF6FC8A42270}" type="slidenum">
              <a:rPr lang="en-US"/>
              <a:t>12</a:t>
            </a:fld>
            <a:endParaRPr lang="en-US"/>
          </a:p>
        </p:txBody>
      </p:sp>
    </p:spTree>
    <p:extLst>
      <p:ext uri="{BB962C8B-B14F-4D97-AF65-F5344CB8AC3E}">
        <p14:creationId xmlns:p14="http://schemas.microsoft.com/office/powerpoint/2010/main" val="2821554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C51487C-B182-D144-84C7-02D58D3023F0}" type="datetime1">
              <a:rPr lang="en-US" smtClean="0"/>
              <a:t>3/17/26</a:t>
            </a:fld>
            <a:endParaRPr lang="en-US"/>
          </a:p>
        </p:txBody>
      </p:sp>
      <p:sp>
        <p:nvSpPr>
          <p:cNvPr id="5" name="Footer Placeholder 4"/>
          <p:cNvSpPr>
            <a:spLocks noGrp="1"/>
          </p:cNvSpPr>
          <p:nvPr>
            <p:ph type="ftr" sz="quarter" idx="11"/>
          </p:nvPr>
        </p:nvSpPr>
        <p:spPr/>
        <p:txBody>
          <a:bodyPr/>
          <a:lstStyle/>
          <a:p>
            <a:r>
              <a:rPr lang="en-US"/>
              <a:t>Before AI, there's IA | Frank Sweis &amp; Cory Slowik | IA Conference 2025</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51713B-7B1E-ED4D-A171-5ED131D47938}" type="datetime1">
              <a:rPr lang="en-US" smtClean="0"/>
              <a:t>3/17/26</a:t>
            </a:fld>
            <a:endParaRPr lang="en-US"/>
          </a:p>
        </p:txBody>
      </p:sp>
      <p:sp>
        <p:nvSpPr>
          <p:cNvPr id="5" name="Footer Placeholder 4"/>
          <p:cNvSpPr>
            <a:spLocks noGrp="1"/>
          </p:cNvSpPr>
          <p:nvPr>
            <p:ph type="ftr" sz="quarter" idx="11"/>
          </p:nvPr>
        </p:nvSpPr>
        <p:spPr/>
        <p:txBody>
          <a:bodyPr/>
          <a:lstStyle/>
          <a:p>
            <a:r>
              <a:rPr lang="en-US"/>
              <a:t>Before AI, there's IA | Frank Sweis &amp; Cory Slowik | IA Conference 2025</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02B0014-7B07-0946-9A06-799B980B7092}" type="datetime1">
              <a:rPr lang="en-US" smtClean="0"/>
              <a:t>3/17/26</a:t>
            </a:fld>
            <a:endParaRPr lang="en-US"/>
          </a:p>
        </p:txBody>
      </p:sp>
      <p:sp>
        <p:nvSpPr>
          <p:cNvPr id="5" name="Footer Placeholder 4"/>
          <p:cNvSpPr>
            <a:spLocks noGrp="1"/>
          </p:cNvSpPr>
          <p:nvPr>
            <p:ph type="ftr" sz="quarter" idx="11"/>
          </p:nvPr>
        </p:nvSpPr>
        <p:spPr/>
        <p:txBody>
          <a:bodyPr/>
          <a:lstStyle/>
          <a:p>
            <a:r>
              <a:rPr lang="en-US"/>
              <a:t>Before AI, there's IA | Frank Sweis &amp; Cory Slowik | IA Conference 2025</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F8879C-E29A-8C4D-B64B-29C4A940EDC2}" type="datetime1">
              <a:rPr lang="en-US" smtClean="0"/>
              <a:t>3/17/26</a:t>
            </a:fld>
            <a:endParaRPr lang="en-US"/>
          </a:p>
        </p:txBody>
      </p:sp>
      <p:sp>
        <p:nvSpPr>
          <p:cNvPr id="5" name="Footer Placeholder 4"/>
          <p:cNvSpPr>
            <a:spLocks noGrp="1"/>
          </p:cNvSpPr>
          <p:nvPr>
            <p:ph type="ftr" sz="quarter" idx="11"/>
          </p:nvPr>
        </p:nvSpPr>
        <p:spPr/>
        <p:txBody>
          <a:bodyPr/>
          <a:lstStyle/>
          <a:p>
            <a:r>
              <a:rPr lang="en-US"/>
              <a:t>Before AI, there's IA | Frank Sweis &amp; Cory Slowik | IA Conference 2025</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BF55934-CA92-0443-88DE-288364AA95F9}" type="datetime1">
              <a:rPr lang="en-US" smtClean="0"/>
              <a:t>3/17/26</a:t>
            </a:fld>
            <a:endParaRPr lang="en-US"/>
          </a:p>
        </p:txBody>
      </p:sp>
      <p:sp>
        <p:nvSpPr>
          <p:cNvPr id="5" name="Footer Placeholder 4"/>
          <p:cNvSpPr>
            <a:spLocks noGrp="1"/>
          </p:cNvSpPr>
          <p:nvPr>
            <p:ph type="ftr" sz="quarter" idx="11"/>
          </p:nvPr>
        </p:nvSpPr>
        <p:spPr/>
        <p:txBody>
          <a:bodyPr/>
          <a:lstStyle/>
          <a:p>
            <a:r>
              <a:rPr lang="en-US"/>
              <a:t>Before AI, there's IA | Frank Sweis &amp; Cory Slowik | IA Conference 2025</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A2D0843-78CE-F849-B9AB-31340FF17C2A}" type="datetime1">
              <a:rPr lang="en-US" smtClean="0"/>
              <a:t>3/17/26</a:t>
            </a:fld>
            <a:endParaRPr lang="en-US"/>
          </a:p>
        </p:txBody>
      </p:sp>
      <p:sp>
        <p:nvSpPr>
          <p:cNvPr id="6" name="Footer Placeholder 5"/>
          <p:cNvSpPr>
            <a:spLocks noGrp="1"/>
          </p:cNvSpPr>
          <p:nvPr>
            <p:ph type="ftr" sz="quarter" idx="11"/>
          </p:nvPr>
        </p:nvSpPr>
        <p:spPr/>
        <p:txBody>
          <a:bodyPr/>
          <a:lstStyle/>
          <a:p>
            <a:r>
              <a:rPr lang="en-US"/>
              <a:t>Before AI, there's IA | Frank Sweis &amp; Cory Slowik | IA Conference 2025</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758D995-7F5D-A042-BC4A-F25ACF082FD5}" type="datetime1">
              <a:rPr lang="en-US" smtClean="0"/>
              <a:t>3/17/26</a:t>
            </a:fld>
            <a:endParaRPr lang="en-US"/>
          </a:p>
        </p:txBody>
      </p:sp>
      <p:sp>
        <p:nvSpPr>
          <p:cNvPr id="8" name="Footer Placeholder 7"/>
          <p:cNvSpPr>
            <a:spLocks noGrp="1"/>
          </p:cNvSpPr>
          <p:nvPr>
            <p:ph type="ftr" sz="quarter" idx="11"/>
          </p:nvPr>
        </p:nvSpPr>
        <p:spPr/>
        <p:txBody>
          <a:bodyPr/>
          <a:lstStyle/>
          <a:p>
            <a:r>
              <a:rPr lang="en-US"/>
              <a:t>Before AI, there's IA | Frank Sweis &amp; Cory Slowik | IA Conference 2025</a:t>
            </a:r>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683638A-50AE-2E42-884D-C1B04687DAF1}" type="datetime1">
              <a:rPr lang="en-US" smtClean="0"/>
              <a:t>3/17/26</a:t>
            </a:fld>
            <a:endParaRPr lang="en-US"/>
          </a:p>
        </p:txBody>
      </p:sp>
      <p:sp>
        <p:nvSpPr>
          <p:cNvPr id="4" name="Footer Placeholder 3"/>
          <p:cNvSpPr>
            <a:spLocks noGrp="1"/>
          </p:cNvSpPr>
          <p:nvPr>
            <p:ph type="ftr" sz="quarter" idx="11"/>
          </p:nvPr>
        </p:nvSpPr>
        <p:spPr/>
        <p:txBody>
          <a:bodyPr/>
          <a:lstStyle/>
          <a:p>
            <a:r>
              <a:rPr lang="en-US"/>
              <a:t>Before AI, there's IA | Frank Sweis &amp; Cory Slowik | IA Conference 2025</a:t>
            </a:r>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2A5FC8-4C9D-A84D-8236-BD28BE082551}" type="datetime1">
              <a:rPr lang="en-US" smtClean="0"/>
              <a:t>3/17/26</a:t>
            </a:fld>
            <a:endParaRPr lang="en-US"/>
          </a:p>
        </p:txBody>
      </p:sp>
      <p:sp>
        <p:nvSpPr>
          <p:cNvPr id="3" name="Footer Placeholder 2"/>
          <p:cNvSpPr>
            <a:spLocks noGrp="1"/>
          </p:cNvSpPr>
          <p:nvPr>
            <p:ph type="ftr" sz="quarter" idx="11"/>
          </p:nvPr>
        </p:nvSpPr>
        <p:spPr/>
        <p:txBody>
          <a:bodyPr/>
          <a:lstStyle/>
          <a:p>
            <a:r>
              <a:rPr lang="en-US"/>
              <a:t>Before AI, there's IA | Frank Sweis &amp; Cory Slowik | IA Conference 2025</a:t>
            </a:r>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360289-85C1-3B4D-9306-F6D92E04BCCF}" type="datetime1">
              <a:rPr lang="en-US" smtClean="0"/>
              <a:t>3/17/26</a:t>
            </a:fld>
            <a:endParaRPr lang="en-US"/>
          </a:p>
        </p:txBody>
      </p:sp>
      <p:sp>
        <p:nvSpPr>
          <p:cNvPr id="6" name="Footer Placeholder 5"/>
          <p:cNvSpPr>
            <a:spLocks noGrp="1"/>
          </p:cNvSpPr>
          <p:nvPr>
            <p:ph type="ftr" sz="quarter" idx="11"/>
          </p:nvPr>
        </p:nvSpPr>
        <p:spPr/>
        <p:txBody>
          <a:bodyPr/>
          <a:lstStyle/>
          <a:p>
            <a:r>
              <a:rPr lang="en-US"/>
              <a:t>Before AI, there's IA | Frank Sweis &amp; Cory Slowik | IA Conference 2025</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38251B-FEF6-B84B-ADC4-5875A2068CF6}" type="datetime1">
              <a:rPr lang="en-US" smtClean="0"/>
              <a:t>3/17/26</a:t>
            </a:fld>
            <a:endParaRPr lang="en-US"/>
          </a:p>
        </p:txBody>
      </p:sp>
      <p:sp>
        <p:nvSpPr>
          <p:cNvPr id="6" name="Footer Placeholder 5"/>
          <p:cNvSpPr>
            <a:spLocks noGrp="1"/>
          </p:cNvSpPr>
          <p:nvPr>
            <p:ph type="ftr" sz="quarter" idx="11"/>
          </p:nvPr>
        </p:nvSpPr>
        <p:spPr/>
        <p:txBody>
          <a:bodyPr/>
          <a:lstStyle/>
          <a:p>
            <a:r>
              <a:rPr lang="en-US"/>
              <a:t>Before AI, there's IA | Frank Sweis &amp; Cory Slowik | IA Conference 2025</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0D6D81-2AD8-0B4F-9E08-C2F855DFD139}" type="datetime1">
              <a:rPr lang="en-US" smtClean="0"/>
              <a:t>3/17/26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Before AI, there's IA | Frank Sweis &amp; Cory Slowik | IA Conference 2025</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attenberger.com/thoughts/boo-chatbot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mailto:frank.sweis@northwestern.edu"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imls.gov/grants/awarded/lg-256703-ols-24"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hyperlink" Target="https://dc.library.northwestern.edu/items/1ea6aaf3-%203c1f-4127-a6f9-a1b6bc06109b"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s://www.freepik.com/free-vector/chatbot-conversation-vectorart_125886928.htm#fromView=search&amp;page=1&amp;position=4&amp;uuid=2aeba3b7-b1e6-42e5-b6fe-d3989133af9e&amp;query=chat+conversation"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A050-9B7D-0B33-1DFA-3DECF4964737}"/>
              </a:ext>
            </a:extLst>
          </p:cNvPr>
          <p:cNvSpPr>
            <a:spLocks noGrp="1"/>
          </p:cNvSpPr>
          <p:nvPr>
            <p:ph type="ctrTitle"/>
          </p:nvPr>
        </p:nvSpPr>
        <p:spPr/>
        <p:txBody>
          <a:bodyPr/>
          <a:lstStyle/>
          <a:p>
            <a:r>
              <a:rPr lang="en-US" sz="4800" i="1" dirty="0">
                <a:solidFill>
                  <a:srgbClr val="004C54"/>
                </a:solidFill>
                <a:latin typeface="Georgia"/>
              </a:rPr>
              <a:t>Applying User Experience Principles when Researching Generative AI Interfaces</a:t>
            </a:r>
            <a:endParaRPr lang="en-US" i="1" dirty="0">
              <a:latin typeface="Georgia"/>
            </a:endParaRPr>
          </a:p>
        </p:txBody>
      </p:sp>
      <p:sp>
        <p:nvSpPr>
          <p:cNvPr id="3" name="Subtitle 2">
            <a:extLst>
              <a:ext uri="{FF2B5EF4-FFF2-40B4-BE49-F238E27FC236}">
                <a16:creationId xmlns:a16="http://schemas.microsoft.com/office/drawing/2014/main" id="{50A9A8E2-A01A-2078-48BA-DD9825582AE5}"/>
              </a:ext>
            </a:extLst>
          </p:cNvPr>
          <p:cNvSpPr>
            <a:spLocks noGrp="1"/>
          </p:cNvSpPr>
          <p:nvPr>
            <p:ph type="subTitle" idx="1"/>
          </p:nvPr>
        </p:nvSpPr>
        <p:spPr/>
        <p:txBody>
          <a:bodyPr vert="horz" lIns="91440" tIns="45720" rIns="91440" bIns="45720" rtlCol="0" anchor="t">
            <a:normAutofit lnSpcReduction="10000"/>
          </a:bodyPr>
          <a:lstStyle/>
          <a:p>
            <a:r>
              <a:rPr lang="en-US" dirty="0">
                <a:latin typeface="Georgia"/>
              </a:rPr>
              <a:t>Frank Sweis</a:t>
            </a:r>
          </a:p>
          <a:p>
            <a:r>
              <a:rPr lang="en-US" dirty="0">
                <a:latin typeface="Georgia"/>
              </a:rPr>
              <a:t>User Experience Librarian, Northwestern University Libraries</a:t>
            </a:r>
          </a:p>
          <a:p>
            <a:r>
              <a:rPr lang="en-US" dirty="0">
                <a:solidFill>
                  <a:srgbClr val="000000"/>
                </a:solidFill>
                <a:latin typeface="Georgia"/>
              </a:rPr>
              <a:t>Upgrade: Enhancing Library Services with Technology</a:t>
            </a:r>
            <a:endParaRPr lang="en-US" dirty="0">
              <a:latin typeface="Georgia"/>
            </a:endParaRPr>
          </a:p>
          <a:p>
            <a:r>
              <a:rPr lang="en-US" dirty="0">
                <a:latin typeface="Georgia"/>
              </a:rPr>
              <a:t>October 6, 2025</a:t>
            </a:r>
          </a:p>
          <a:p>
            <a:endParaRPr lang="en-US" dirty="0"/>
          </a:p>
        </p:txBody>
      </p:sp>
    </p:spTree>
    <p:extLst>
      <p:ext uri="{BB962C8B-B14F-4D97-AF65-F5344CB8AC3E}">
        <p14:creationId xmlns:p14="http://schemas.microsoft.com/office/powerpoint/2010/main" val="1125556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rgbClr val="FCFCF0"/>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28292B-5B3D-9516-B072-D3ED1D8085E3}"/>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Chatbots and the problems with them</a:t>
            </a:r>
            <a:endParaRPr lang="en-US" dirty="0"/>
          </a:p>
        </p:txBody>
      </p:sp>
      <p:sp>
        <p:nvSpPr>
          <p:cNvPr id="4" name="Content Placeholder 3">
            <a:extLst>
              <a:ext uri="{FF2B5EF4-FFF2-40B4-BE49-F238E27FC236}">
                <a16:creationId xmlns:a16="http://schemas.microsoft.com/office/drawing/2014/main" id="{A60A3D5B-C6F7-97AC-5C2F-9725FB2B9A9B}"/>
              </a:ext>
            </a:extLst>
          </p:cNvPr>
          <p:cNvSpPr>
            <a:spLocks noGrp="1"/>
          </p:cNvSpPr>
          <p:nvPr>
            <p:ph idx="1"/>
          </p:nvPr>
        </p:nvSpPr>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indent="0">
              <a:buNone/>
            </a:pPr>
            <a:r>
              <a:rPr lang="en-US" dirty="0">
                <a:latin typeface="Georgia"/>
                <a:ea typeface="+mn-lt"/>
                <a:cs typeface="+mn-lt"/>
              </a:rPr>
              <a:t>"Good tools make it clear how they should be used. And more importantly, how they should </a:t>
            </a:r>
            <a:r>
              <a:rPr lang="en-US" i="1" dirty="0">
                <a:latin typeface="Georgia"/>
                <a:ea typeface="+mn-lt"/>
                <a:cs typeface="+mn-lt"/>
              </a:rPr>
              <a:t>not</a:t>
            </a:r>
            <a:r>
              <a:rPr lang="en-US" dirty="0">
                <a:latin typeface="Georgia"/>
                <a:ea typeface="+mn-lt"/>
                <a:cs typeface="+mn-lt"/>
              </a:rPr>
              <a:t> be used. If we think about a good pair of gloves, it's immediately obvious how we should use them. They're hand-shaped! We put them on our hands. And the specific material tells us more: metal mesh gloves are for preventing physical harm, rubber gloves are for preventing chemical harm, and leather gloves are for looking cool on a motorcycle.</a:t>
            </a:r>
          </a:p>
          <a:p>
            <a:pPr indent="0">
              <a:buNone/>
            </a:pPr>
            <a:r>
              <a:rPr lang="en-US" dirty="0">
                <a:solidFill>
                  <a:srgbClr val="000000"/>
                </a:solidFill>
                <a:latin typeface="Georgia"/>
                <a:ea typeface="+mn-lt"/>
                <a:cs typeface="+mn-lt"/>
              </a:rPr>
              <a:t>Compare that to looking at a typical chat interface. The only clue we receive is that we should type characters into the textbox. The interface looks the same as a Google search box, a login form, and a credit card field."</a:t>
            </a:r>
            <a:endParaRPr lang="en-US" dirty="0">
              <a:latin typeface="Georgia"/>
            </a:endParaRPr>
          </a:p>
          <a:p>
            <a:pPr marL="342900" indent="-342900" algn="r">
              <a:buFont typeface="Calibri" panose="020B0604020202020204" pitchFamily="34" charset="0"/>
              <a:buChar char="-"/>
            </a:pPr>
            <a:r>
              <a:rPr lang="en-US" dirty="0">
                <a:solidFill>
                  <a:srgbClr val="000000"/>
                </a:solidFill>
                <a:latin typeface="Georgia"/>
              </a:rPr>
              <a:t>Amelia </a:t>
            </a:r>
            <a:r>
              <a:rPr lang="en-US" err="1">
                <a:solidFill>
                  <a:srgbClr val="000000"/>
                </a:solidFill>
                <a:latin typeface="Georgia"/>
              </a:rPr>
              <a:t>Wattenberger</a:t>
            </a:r>
            <a:endParaRPr lang="en-US" dirty="0" err="1">
              <a:solidFill>
                <a:srgbClr val="000000"/>
              </a:solidFill>
              <a:latin typeface="Georgia"/>
            </a:endParaRPr>
          </a:p>
          <a:p>
            <a:pPr indent="0" algn="r">
              <a:buNone/>
            </a:pPr>
            <a:r>
              <a:rPr lang="en-US" i="1" dirty="0">
                <a:latin typeface="Georgia"/>
                <a:hlinkClick r:id="rId3"/>
              </a:rPr>
              <a:t>Why Chatbots Are Not the Future</a:t>
            </a:r>
            <a:endParaRPr lang="en-US" i="1" dirty="0">
              <a:latin typeface="Georgia"/>
            </a:endParaRPr>
          </a:p>
          <a:p>
            <a:pPr indent="0">
              <a:buNone/>
            </a:pPr>
            <a:endParaRPr lang="en-US" dirty="0">
              <a:latin typeface="Georgia"/>
            </a:endParaRPr>
          </a:p>
          <a:p>
            <a:pPr>
              <a:buFont typeface="Calibri" panose="020B0604020202020204" pitchFamily="34" charset="0"/>
              <a:buChar char="-"/>
            </a:pPr>
            <a:endParaRPr lang="en-US" sz="2800" dirty="0">
              <a:latin typeface="Georgia"/>
            </a:endParaRPr>
          </a:p>
          <a:p>
            <a:pPr>
              <a:buFont typeface="Calibri" panose="020B0604020202020204" pitchFamily="34" charset="0"/>
              <a:buChar char="-"/>
            </a:pPr>
            <a:endParaRPr lang="en-US" sz="2800" dirty="0">
              <a:latin typeface="Georgia"/>
            </a:endParaRPr>
          </a:p>
        </p:txBody>
      </p:sp>
    </p:spTree>
    <p:extLst>
      <p:ext uri="{BB962C8B-B14F-4D97-AF65-F5344CB8AC3E}">
        <p14:creationId xmlns:p14="http://schemas.microsoft.com/office/powerpoint/2010/main" val="1813958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6ECF7669-F395-6314-88AA-9EF2DA6D38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C76E4F-E4FC-15A2-CE8E-18674D722A8C}"/>
              </a:ext>
            </a:extLst>
          </p:cNvPr>
          <p:cNvSpPr>
            <a:spLocks noGrp="1"/>
          </p:cNvSpPr>
          <p:nvPr>
            <p:ph type="ctrTitle"/>
          </p:nvPr>
        </p:nvSpPr>
        <p:spPr/>
        <p:txBody>
          <a:bodyPr/>
          <a:lstStyle/>
          <a:p>
            <a:r>
              <a:rPr lang="en-US" sz="4800" i="1" dirty="0">
                <a:solidFill>
                  <a:srgbClr val="004C54"/>
                </a:solidFill>
                <a:latin typeface="Georgia"/>
              </a:rPr>
              <a:t>UX research</a:t>
            </a:r>
            <a:endParaRPr lang="en-US" dirty="0"/>
          </a:p>
        </p:txBody>
      </p:sp>
      <p:sp>
        <p:nvSpPr>
          <p:cNvPr id="3" name="Subtitle 2">
            <a:extLst>
              <a:ext uri="{FF2B5EF4-FFF2-40B4-BE49-F238E27FC236}">
                <a16:creationId xmlns:a16="http://schemas.microsoft.com/office/drawing/2014/main" id="{5F2427A9-5AAA-C857-3FDB-F68A76E9331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54561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0E5FDF4D-3F2B-3E23-BCCB-8997297ADF2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CDB1ADF-9D5A-F996-B50D-DDC395A6B651}"/>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What we did</a:t>
            </a:r>
            <a:endParaRPr lang="en-US" dirty="0"/>
          </a:p>
        </p:txBody>
      </p:sp>
      <p:sp>
        <p:nvSpPr>
          <p:cNvPr id="4" name="Content Placeholder 3">
            <a:extLst>
              <a:ext uri="{FF2B5EF4-FFF2-40B4-BE49-F238E27FC236}">
                <a16:creationId xmlns:a16="http://schemas.microsoft.com/office/drawing/2014/main" id="{AAAE30AC-CD0A-0728-7737-25CD8C0D97E6}"/>
              </a:ext>
            </a:extLst>
          </p:cNvPr>
          <p:cNvSpPr>
            <a:spLocks noGrp="1"/>
          </p:cNvSpPr>
          <p:nvPr>
            <p:ph idx="1"/>
          </p:nvPr>
        </p:nvSpPr>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342900" indent="-342900"/>
            <a:r>
              <a:rPr lang="en-US" dirty="0">
                <a:latin typeface="Georgia"/>
                <a:ea typeface="+mn-lt"/>
                <a:cs typeface="+mn-lt"/>
              </a:rPr>
              <a:t>2 rounds of internal testing</a:t>
            </a:r>
          </a:p>
          <a:p>
            <a:pPr marL="951865" lvl="1" indent="-342900">
              <a:buFont typeface="Courier New" panose="020B0604020202020204" pitchFamily="34" charset="0"/>
              <a:buChar char="o"/>
            </a:pPr>
            <a:r>
              <a:rPr lang="en-US" dirty="0">
                <a:latin typeface="Georgia"/>
                <a:ea typeface="+mn-lt"/>
                <a:cs typeface="+mn-lt"/>
              </a:rPr>
              <a:t>Project team</a:t>
            </a:r>
          </a:p>
          <a:p>
            <a:pPr marL="951865" lvl="1" indent="-342900">
              <a:buFont typeface="Courier New" panose="020B0604020202020204" pitchFamily="34" charset="0"/>
              <a:buChar char="o"/>
            </a:pPr>
            <a:r>
              <a:rPr lang="en-US" dirty="0">
                <a:latin typeface="Georgia"/>
                <a:ea typeface="+mn-lt"/>
                <a:cs typeface="+mn-lt"/>
              </a:rPr>
              <a:t>Subject matter experts</a:t>
            </a:r>
          </a:p>
          <a:p>
            <a:pPr marL="342900" indent="-342900"/>
            <a:r>
              <a:rPr lang="en-US" dirty="0">
                <a:latin typeface="Georgia"/>
                <a:ea typeface="+mn-lt"/>
                <a:cs typeface="+mn-lt"/>
              </a:rPr>
              <a:t>1 round with external participants</a:t>
            </a:r>
          </a:p>
          <a:p>
            <a:pPr marL="951865" lvl="1" indent="-342900">
              <a:buFont typeface="Courier New" panose="020B0604020202020204" pitchFamily="34" charset="0"/>
              <a:buChar char="o"/>
            </a:pPr>
            <a:r>
              <a:rPr lang="en-US" dirty="0">
                <a:latin typeface="Georgia"/>
              </a:rPr>
              <a:t>Students</a:t>
            </a:r>
          </a:p>
          <a:p>
            <a:pPr marL="951865" lvl="1" indent="-342900">
              <a:buFont typeface="Courier New" panose="020B0604020202020204" pitchFamily="34" charset="0"/>
              <a:buChar char="o"/>
            </a:pPr>
            <a:r>
              <a:rPr lang="en-US" dirty="0">
                <a:latin typeface="Georgia"/>
              </a:rPr>
              <a:t>Faculty</a:t>
            </a:r>
          </a:p>
          <a:p>
            <a:pPr marL="342900" indent="-342900"/>
            <a:r>
              <a:rPr lang="en-US" dirty="0">
                <a:latin typeface="Georgia"/>
              </a:rPr>
              <a:t>Interviews</a:t>
            </a:r>
          </a:p>
          <a:p>
            <a:pPr marL="342900" indent="-342900"/>
            <a:r>
              <a:rPr lang="en-US" dirty="0">
                <a:latin typeface="Georgia"/>
              </a:rPr>
              <a:t>Usability testing</a:t>
            </a: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2285205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A7D26CF-280E-E4E8-7DAC-77E13E52753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1A8E9A-09CB-0DF9-FBFC-5DE0D97F596D}"/>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2" name="Picture 1" descr="A screenshot of a website&#10;&#10;AI-generated content may be incorrect.">
            <a:extLst>
              <a:ext uri="{FF2B5EF4-FFF2-40B4-BE49-F238E27FC236}">
                <a16:creationId xmlns:a16="http://schemas.microsoft.com/office/drawing/2014/main" id="{7ECED15E-264A-9589-02B4-B6F7E84E00EF}"/>
              </a:ext>
            </a:extLst>
          </p:cNvPr>
          <p:cNvPicPr>
            <a:picLocks noChangeAspect="1"/>
          </p:cNvPicPr>
          <p:nvPr/>
        </p:nvPicPr>
        <p:blipFill>
          <a:blip r:embed="rId3"/>
          <a:stretch>
            <a:fillRect/>
          </a:stretch>
        </p:blipFill>
        <p:spPr>
          <a:xfrm>
            <a:off x="1136660" y="0"/>
            <a:ext cx="9918681" cy="6858000"/>
          </a:xfrm>
          <a:prstGeom prst="rect">
            <a:avLst/>
          </a:prstGeom>
        </p:spPr>
      </p:pic>
    </p:spTree>
    <p:extLst>
      <p:ext uri="{BB962C8B-B14F-4D97-AF65-F5344CB8AC3E}">
        <p14:creationId xmlns:p14="http://schemas.microsoft.com/office/powerpoint/2010/main" val="2679876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00A3EF6-8A28-5948-B9BD-F97945949D3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5C3E68-5A4D-775E-236E-6B177A024DCE}"/>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2" name="Picture 1" descr="A collage of maps&#10;&#10;AI-generated content may be incorrect.">
            <a:extLst>
              <a:ext uri="{FF2B5EF4-FFF2-40B4-BE49-F238E27FC236}">
                <a16:creationId xmlns:a16="http://schemas.microsoft.com/office/drawing/2014/main" id="{0ABA5176-35F1-7A51-F83F-4685B7391B7D}"/>
              </a:ext>
            </a:extLst>
          </p:cNvPr>
          <p:cNvPicPr>
            <a:picLocks noChangeAspect="1"/>
          </p:cNvPicPr>
          <p:nvPr/>
        </p:nvPicPr>
        <p:blipFill>
          <a:blip r:embed="rId3"/>
          <a:stretch>
            <a:fillRect/>
          </a:stretch>
        </p:blipFill>
        <p:spPr>
          <a:xfrm>
            <a:off x="367753" y="0"/>
            <a:ext cx="11456493" cy="6858000"/>
          </a:xfrm>
          <a:prstGeom prst="rect">
            <a:avLst/>
          </a:prstGeom>
        </p:spPr>
      </p:pic>
    </p:spTree>
    <p:extLst>
      <p:ext uri="{BB962C8B-B14F-4D97-AF65-F5344CB8AC3E}">
        <p14:creationId xmlns:p14="http://schemas.microsoft.com/office/powerpoint/2010/main" val="3011013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C58DC10-4385-CAA3-8FA7-DD67B375757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0A535D-A209-AF99-668A-399C9DD343FB}"/>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5" name="Picture 4" descr="A screenshot of a website&#10;&#10;AI-generated content may be incorrect.">
            <a:extLst>
              <a:ext uri="{FF2B5EF4-FFF2-40B4-BE49-F238E27FC236}">
                <a16:creationId xmlns:a16="http://schemas.microsoft.com/office/drawing/2014/main" id="{E75E2D39-6DB4-D0EB-A7C6-0BE9F82F093B}"/>
              </a:ext>
            </a:extLst>
          </p:cNvPr>
          <p:cNvPicPr>
            <a:picLocks noChangeAspect="1"/>
          </p:cNvPicPr>
          <p:nvPr/>
        </p:nvPicPr>
        <p:blipFill>
          <a:blip r:embed="rId3">
            <a:extLst>
              <a:ext uri="{28A0092B-C50C-407E-A947-70E740481C1C}">
                <a14:useLocalDpi xmlns:a14="http://schemas.microsoft.com/office/drawing/2010/main" val="0"/>
              </a:ext>
            </a:extLst>
          </a:blip>
          <a:srcRect b="7079"/>
          <a:stretch>
            <a:fillRect/>
          </a:stretch>
        </p:blipFill>
        <p:spPr>
          <a:xfrm>
            <a:off x="1666875" y="1"/>
            <a:ext cx="8858249" cy="6857999"/>
          </a:xfrm>
          <a:prstGeom prst="rect">
            <a:avLst/>
          </a:prstGeom>
        </p:spPr>
      </p:pic>
    </p:spTree>
    <p:extLst>
      <p:ext uri="{BB962C8B-B14F-4D97-AF65-F5344CB8AC3E}">
        <p14:creationId xmlns:p14="http://schemas.microsoft.com/office/powerpoint/2010/main" val="3438132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454B547-2F2E-75B6-27DA-40DA20292E2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FD1689-5338-5557-B274-FEF0FE0BB51D}"/>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4" name="Picture 3" descr="A close up of a statue&#10;&#10;AI-generated content may be incorrect.">
            <a:extLst>
              <a:ext uri="{FF2B5EF4-FFF2-40B4-BE49-F238E27FC236}">
                <a16:creationId xmlns:a16="http://schemas.microsoft.com/office/drawing/2014/main" id="{CEFCFC46-4EC0-BC94-04C1-55BEFB6FF1EB}"/>
              </a:ext>
            </a:extLst>
          </p:cNvPr>
          <p:cNvPicPr>
            <a:picLocks noChangeAspect="1"/>
          </p:cNvPicPr>
          <p:nvPr/>
        </p:nvPicPr>
        <p:blipFill>
          <a:blip r:embed="rId3"/>
          <a:stretch>
            <a:fillRect/>
          </a:stretch>
        </p:blipFill>
        <p:spPr>
          <a:xfrm>
            <a:off x="0" y="196029"/>
            <a:ext cx="12192000" cy="6465942"/>
          </a:xfrm>
          <a:prstGeom prst="rect">
            <a:avLst/>
          </a:prstGeom>
        </p:spPr>
      </p:pic>
    </p:spTree>
    <p:extLst>
      <p:ext uri="{BB962C8B-B14F-4D97-AF65-F5344CB8AC3E}">
        <p14:creationId xmlns:p14="http://schemas.microsoft.com/office/powerpoint/2010/main" val="407869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C2D59386-F796-E3F8-7C55-3A4830128CF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E938754-62ED-1E34-38C5-A8066DDDC4C1}"/>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Test questions</a:t>
            </a:r>
            <a:endParaRPr lang="en-US" dirty="0"/>
          </a:p>
        </p:txBody>
      </p:sp>
      <p:sp>
        <p:nvSpPr>
          <p:cNvPr id="4" name="Content Placeholder 3">
            <a:extLst>
              <a:ext uri="{FF2B5EF4-FFF2-40B4-BE49-F238E27FC236}">
                <a16:creationId xmlns:a16="http://schemas.microsoft.com/office/drawing/2014/main" id="{BFA6E4DC-AFFD-5D1A-9B2C-46E29906A743}"/>
              </a:ext>
            </a:extLst>
          </p:cNvPr>
          <p:cNvSpPr>
            <a:spLocks noGrp="1"/>
          </p:cNvSpPr>
          <p:nvPr>
            <p:ph idx="1"/>
          </p:nvPr>
        </p:nvSpPr>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dirty="0">
                <a:latin typeface="Georgia"/>
                <a:ea typeface="+mn-lt"/>
                <a:cs typeface="+mn-lt"/>
              </a:rPr>
              <a:t>I’m going to ask you to look at this page and tell me what you make of it: what strikes you about it, what you can do here, and what it’s for</a:t>
            </a:r>
          </a:p>
          <a:p>
            <a:pPr marL="608965" lvl="1"/>
            <a:r>
              <a:rPr lang="en-US" dirty="0">
                <a:latin typeface="Georgia"/>
                <a:ea typeface="+mn-lt"/>
                <a:cs typeface="+mn-lt"/>
              </a:rPr>
              <a:t>Can you identify the different components? What do you think they are and do? </a:t>
            </a:r>
          </a:p>
          <a:p>
            <a:r>
              <a:rPr lang="en-US" dirty="0">
                <a:latin typeface="Georgia"/>
                <a:ea typeface="+mn-lt"/>
                <a:cs typeface="+mn-lt"/>
              </a:rPr>
              <a:t>Take a moment to read through the response what do you make of it? How would you rate it based on the following:</a:t>
            </a:r>
          </a:p>
          <a:p>
            <a:pPr marL="608965" lvl="1"/>
            <a:r>
              <a:rPr lang="en" dirty="0">
                <a:latin typeface="Georgia"/>
                <a:ea typeface="+mn-lt"/>
                <a:cs typeface="+mn-lt"/>
              </a:rPr>
              <a:t>Accuracy</a:t>
            </a:r>
            <a:endParaRPr lang="en-US" dirty="0">
              <a:latin typeface="Georgia"/>
              <a:ea typeface="+mn-lt"/>
              <a:cs typeface="+mn-lt"/>
            </a:endParaRPr>
          </a:p>
          <a:p>
            <a:pPr marL="608965" lvl="1"/>
            <a:r>
              <a:rPr lang="en" dirty="0">
                <a:latin typeface="Georgia"/>
                <a:ea typeface="+mn-lt"/>
                <a:cs typeface="+mn-lt"/>
              </a:rPr>
              <a:t>Relevancy</a:t>
            </a:r>
            <a:endParaRPr lang="en-US" dirty="0">
              <a:latin typeface="Georgia"/>
              <a:ea typeface="+mn-lt"/>
              <a:cs typeface="+mn-lt"/>
            </a:endParaRPr>
          </a:p>
          <a:p>
            <a:pPr marL="608965" lvl="1"/>
            <a:r>
              <a:rPr lang="en" dirty="0">
                <a:latin typeface="Georgia"/>
                <a:ea typeface="+mn-lt"/>
                <a:cs typeface="+mn-lt"/>
              </a:rPr>
              <a:t>Trustworthiness</a:t>
            </a:r>
            <a:endParaRPr lang="en-US" dirty="0">
              <a:latin typeface="Georgia"/>
              <a:ea typeface="+mn-lt"/>
              <a:cs typeface="+mn-lt"/>
            </a:endParaRPr>
          </a:p>
          <a:p>
            <a:pPr marL="608965" lvl="1"/>
            <a:r>
              <a:rPr lang="en" dirty="0">
                <a:latin typeface="Georgia"/>
                <a:ea typeface="+mn-lt"/>
                <a:cs typeface="+mn-lt"/>
              </a:rPr>
              <a:t>Explainability</a:t>
            </a:r>
            <a:endParaRPr lang="en-US" dirty="0">
              <a:latin typeface="Georgia"/>
              <a:ea typeface="+mn-lt"/>
              <a:cs typeface="+mn-lt"/>
            </a:endParaRPr>
          </a:p>
          <a:p>
            <a:r>
              <a:rPr lang="en" dirty="0">
                <a:latin typeface="Georgia"/>
                <a:ea typeface="+mn-lt"/>
                <a:cs typeface="+mn-lt"/>
              </a:rPr>
              <a:t>What else can you do from here? What might you do next?</a:t>
            </a:r>
            <a:endParaRPr lang="en-US" dirty="0">
              <a:latin typeface="Georgia"/>
              <a:ea typeface="+mn-lt"/>
              <a:cs typeface="+mn-lt"/>
            </a:endParaRP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2271397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FF17B6D0-0B1A-B91A-A68F-4635320C752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A7D2C7-88C6-C5BC-EA7E-1488C42E98C9}"/>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a:solidFill>
                  <a:srgbClr val="004C54"/>
                </a:solidFill>
                <a:latin typeface="Georgia"/>
              </a:rPr>
              <a:t>What we learned</a:t>
            </a:r>
            <a:endParaRPr lang="en-US"/>
          </a:p>
        </p:txBody>
      </p:sp>
      <p:sp>
        <p:nvSpPr>
          <p:cNvPr id="4" name="Content Placeholder 3">
            <a:extLst>
              <a:ext uri="{FF2B5EF4-FFF2-40B4-BE49-F238E27FC236}">
                <a16:creationId xmlns:a16="http://schemas.microsoft.com/office/drawing/2014/main" id="{B725EF2B-0FF4-CE03-0778-6E0DA5D3BFC9}"/>
              </a:ext>
            </a:extLst>
          </p:cNvPr>
          <p:cNvSpPr>
            <a:spLocks noGrp="1"/>
          </p:cNvSpPr>
          <p:nvPr>
            <p:ph idx="1"/>
          </p:nvPr>
        </p:nvSpPr>
        <p:spPr>
          <a:xfrm>
            <a:off x="838200" y="1766094"/>
            <a:ext cx="10515600" cy="4744243"/>
          </a:xfrm>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342900" indent="-342900"/>
            <a:r>
              <a:rPr lang="en-US" dirty="0">
                <a:latin typeface="Georgia"/>
              </a:rPr>
              <a:t>Participants liked when the tool suggested further exploration</a:t>
            </a:r>
          </a:p>
          <a:p>
            <a:pPr marL="342900" indent="-342900"/>
            <a:r>
              <a:rPr lang="en-US" dirty="0">
                <a:latin typeface="Georgia"/>
              </a:rPr>
              <a:t>Mix use of natural language vs keyword search</a:t>
            </a:r>
          </a:p>
          <a:p>
            <a:pPr marL="342900" indent="-342900"/>
            <a:r>
              <a:rPr lang="en-US" dirty="0">
                <a:latin typeface="Georgia"/>
              </a:rPr>
              <a:t>Users asked follow up questions or explored/dug deeper into results without prompting</a:t>
            </a:r>
          </a:p>
          <a:p>
            <a:pPr marL="951865" lvl="1" indent="-342900">
              <a:buFont typeface="Courier New" panose="020B0604020202020204" pitchFamily="34" charset="0"/>
              <a:buChar char="o"/>
            </a:pPr>
            <a:endParaRPr lang="en-US" dirty="0">
              <a:latin typeface="Georgia"/>
            </a:endParaRP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260118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4CFA1FDE-F5BB-8B20-4EDF-260B90A6714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6EC71E-961E-CBD7-07E1-9866050EC2C4}"/>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What we heard</a:t>
            </a:r>
            <a:endParaRPr lang="en-US" dirty="0"/>
          </a:p>
        </p:txBody>
      </p:sp>
      <p:sp>
        <p:nvSpPr>
          <p:cNvPr id="4" name="Content Placeholder 3">
            <a:extLst>
              <a:ext uri="{FF2B5EF4-FFF2-40B4-BE49-F238E27FC236}">
                <a16:creationId xmlns:a16="http://schemas.microsoft.com/office/drawing/2014/main" id="{2CD5449F-9BDA-BE84-0099-3399A8CCC0A4}"/>
              </a:ext>
            </a:extLst>
          </p:cNvPr>
          <p:cNvSpPr>
            <a:spLocks noGrp="1"/>
          </p:cNvSpPr>
          <p:nvPr>
            <p:ph idx="1"/>
          </p:nvPr>
        </p:nvSpPr>
        <p:spPr>
          <a:xfrm>
            <a:off x="838200" y="1766094"/>
            <a:ext cx="10515600" cy="4744243"/>
          </a:xfrm>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342900" indent="-342900"/>
            <a:r>
              <a:rPr lang="en-US" dirty="0">
                <a:latin typeface="Georgia"/>
                <a:ea typeface="+mn-lt"/>
                <a:cs typeface="+mn-lt"/>
              </a:rPr>
              <a:t>"And I think it's really cool how generative AI doesn't only answer the question in the collection, but it can search across the collections too, and kind of answer more generally.”</a:t>
            </a:r>
          </a:p>
          <a:p>
            <a:pPr marL="342900" indent="-342900"/>
            <a:r>
              <a:rPr lang="en-US" dirty="0">
                <a:latin typeface="Georgia"/>
                <a:cs typeface="Arial"/>
              </a:rPr>
              <a:t>“I feel like sometimes when going into research it can be tough knowing where to start and you can get overwhelmed with so many different links. And just having this option really helped compile everything in such an easy to understand way." </a:t>
            </a:r>
          </a:p>
          <a:p>
            <a:pPr marL="342900" indent="-342900"/>
            <a:r>
              <a:rPr lang="en-US" dirty="0">
                <a:latin typeface="Georgia"/>
                <a:cs typeface="Arial"/>
              </a:rPr>
              <a:t>“It's almost like being able to look into a little museum and kind of know explore from there and just follow your train of thought and what you're interested in and have that information be handed to you so easily.”</a:t>
            </a:r>
          </a:p>
          <a:p>
            <a:pPr marL="951865" lvl="1" indent="-342900">
              <a:buFont typeface="Courier New" panose="020B0604020202020204" pitchFamily="34" charset="0"/>
              <a:buChar char="o"/>
            </a:pPr>
            <a:endParaRPr lang="en-US" dirty="0">
              <a:latin typeface="Georgia"/>
            </a:endParaRP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4043296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E124D5EA-9782-1875-0095-68BA3824D46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3F88626-2522-F676-A7E3-34FE2A71578F}"/>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Outline</a:t>
            </a:r>
            <a:endParaRPr lang="en-US" dirty="0"/>
          </a:p>
        </p:txBody>
      </p:sp>
      <p:sp>
        <p:nvSpPr>
          <p:cNvPr id="4" name="Content Placeholder 3">
            <a:extLst>
              <a:ext uri="{FF2B5EF4-FFF2-40B4-BE49-F238E27FC236}">
                <a16:creationId xmlns:a16="http://schemas.microsoft.com/office/drawing/2014/main" id="{A021BB2A-A05F-EBC3-8CBA-2AA31C38D6B1}"/>
              </a:ext>
            </a:extLst>
          </p:cNvPr>
          <p:cNvSpPr>
            <a:spLocks noGrp="1"/>
          </p:cNvSpPr>
          <p:nvPr>
            <p:ph idx="1"/>
          </p:nvPr>
        </p:nvSpPr>
        <p:spPr/>
        <p:txBody>
          <a:bodyPr vert="horz" lIns="121920" tIns="60960" rIns="121920" bIns="60960" rtlCol="0" anchor="t">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571500" indent="-571500"/>
            <a:r>
              <a:rPr lang="en-US" sz="4000" dirty="0">
                <a:latin typeface="Georgia"/>
              </a:rPr>
              <a:t>AI at Northwestern Libraries</a:t>
            </a:r>
            <a:endParaRPr lang="en-US" dirty="0"/>
          </a:p>
          <a:p>
            <a:pPr marL="571500" indent="-571500"/>
            <a:r>
              <a:rPr lang="en-US" sz="4000" dirty="0">
                <a:latin typeface="Georgia"/>
              </a:rPr>
              <a:t>Conversational design and aspects of a generative AI interface</a:t>
            </a:r>
            <a:endParaRPr lang="en-US"/>
          </a:p>
          <a:p>
            <a:pPr marL="571500" indent="-571500"/>
            <a:r>
              <a:rPr lang="en-US" sz="4000" dirty="0">
                <a:latin typeface="Georgia"/>
              </a:rPr>
              <a:t>Digital Collections case study and how to evaluate generative AI tools</a:t>
            </a:r>
            <a:endParaRPr lang="en-US" dirty="0"/>
          </a:p>
          <a:p>
            <a:pPr marL="571500" indent="-342900"/>
            <a:r>
              <a:rPr lang="en-US" sz="4000" dirty="0">
                <a:latin typeface="Georgia"/>
              </a:rPr>
              <a:t>Takeaways</a:t>
            </a: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4139336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F4564474-0803-B137-0795-EBD675A8458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B5073F-ED33-C8A1-D885-7A3281B5FF1E}"/>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What we can improve</a:t>
            </a:r>
            <a:endParaRPr lang="en-US" dirty="0"/>
          </a:p>
        </p:txBody>
      </p:sp>
      <p:sp>
        <p:nvSpPr>
          <p:cNvPr id="4" name="Content Placeholder 3">
            <a:extLst>
              <a:ext uri="{FF2B5EF4-FFF2-40B4-BE49-F238E27FC236}">
                <a16:creationId xmlns:a16="http://schemas.microsoft.com/office/drawing/2014/main" id="{0C61A14E-D78A-F642-0E21-A5D5966D1B8B}"/>
              </a:ext>
            </a:extLst>
          </p:cNvPr>
          <p:cNvSpPr>
            <a:spLocks noGrp="1"/>
          </p:cNvSpPr>
          <p:nvPr>
            <p:ph idx="1"/>
          </p:nvPr>
        </p:nvSpPr>
        <p:spPr>
          <a:xfrm>
            <a:off x="838200" y="1766094"/>
            <a:ext cx="10515600" cy="4744243"/>
          </a:xfrm>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342900" indent="-342900"/>
            <a:r>
              <a:rPr lang="en-US" dirty="0">
                <a:latin typeface="Georgia"/>
              </a:rPr>
              <a:t>Search field context</a:t>
            </a:r>
          </a:p>
          <a:p>
            <a:pPr marL="951865" lvl="1" indent="-342900">
              <a:buFont typeface="Courier New" panose="020B0604020202020204" pitchFamily="34" charset="0"/>
              <a:buChar char="o"/>
            </a:pPr>
            <a:r>
              <a:rPr lang="en-US" dirty="0">
                <a:latin typeface="Georgia"/>
              </a:rPr>
              <a:t>Where users started informed what they expected to see</a:t>
            </a:r>
          </a:p>
          <a:p>
            <a:pPr marL="342900"/>
            <a:r>
              <a:rPr lang="en-US" dirty="0">
                <a:latin typeface="Georgia"/>
              </a:rPr>
              <a:t>Content organization</a:t>
            </a:r>
          </a:p>
          <a:p>
            <a:pPr marL="951865" lvl="1" indent="-342900">
              <a:buFont typeface="Courier New" panose="020B0604020202020204" pitchFamily="34" charset="0"/>
              <a:buChar char="o"/>
            </a:pPr>
            <a:r>
              <a:rPr lang="en-US" dirty="0">
                <a:latin typeface="Georgia"/>
              </a:rPr>
              <a:t>Chunking information is critical for the text outputs</a:t>
            </a:r>
          </a:p>
          <a:p>
            <a:pPr marL="951865" lvl="1" indent="-342900">
              <a:buFont typeface="Courier New" panose="020B0604020202020204" pitchFamily="34" charset="0"/>
              <a:buChar char="o"/>
            </a:pPr>
            <a:r>
              <a:rPr lang="en-US" dirty="0">
                <a:latin typeface="Georgia"/>
              </a:rPr>
              <a:t>Relationship between images and text output misunderstood</a:t>
            </a:r>
          </a:p>
          <a:p>
            <a:pPr marL="342900"/>
            <a:r>
              <a:rPr lang="en-US" dirty="0">
                <a:latin typeface="Georgia"/>
              </a:rPr>
              <a:t>Multi-step search and latency</a:t>
            </a:r>
          </a:p>
          <a:p>
            <a:pPr marL="951865" lvl="1" indent="-342900">
              <a:buFont typeface="Courier New" panose="020B0604020202020204" pitchFamily="34" charset="0"/>
              <a:buChar char="o"/>
            </a:pPr>
            <a:r>
              <a:rPr lang="en-US" dirty="0">
                <a:latin typeface="Georgia"/>
              </a:rPr>
              <a:t>How the system loaded in content, and the gaps between loaded content can cause users to miss relevant information</a:t>
            </a:r>
          </a:p>
          <a:p>
            <a:pPr marL="342900"/>
            <a:r>
              <a:rPr lang="en-US" dirty="0">
                <a:latin typeface="Georgia"/>
              </a:rPr>
              <a:t>As a research tool, how confidence is communicated is critical</a:t>
            </a:r>
          </a:p>
          <a:p>
            <a:pPr marL="951865" lvl="1" indent="-342900">
              <a:buFont typeface="Courier New" panose="020B0604020202020204" pitchFamily="34" charset="0"/>
              <a:buChar char="o"/>
            </a:pPr>
            <a:endParaRPr lang="en-US" dirty="0">
              <a:latin typeface="Georgia"/>
            </a:endParaRP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2132254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3AB5957D-4E83-8B26-53A3-AC97D44BE1E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76B12-7897-FA83-F738-9DF17F9AE871}"/>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2" name="Picture 1" descr="A close-up of a text&#10;&#10;AI-generated content may be incorrect.">
            <a:extLst>
              <a:ext uri="{FF2B5EF4-FFF2-40B4-BE49-F238E27FC236}">
                <a16:creationId xmlns:a16="http://schemas.microsoft.com/office/drawing/2014/main" id="{534D53C2-25A0-3C73-602F-C8325254CC62}"/>
              </a:ext>
            </a:extLst>
          </p:cNvPr>
          <p:cNvPicPr>
            <a:picLocks noChangeAspect="1"/>
          </p:cNvPicPr>
          <p:nvPr/>
        </p:nvPicPr>
        <p:blipFill>
          <a:blip r:embed="rId3"/>
          <a:stretch>
            <a:fillRect/>
          </a:stretch>
        </p:blipFill>
        <p:spPr>
          <a:xfrm>
            <a:off x="0" y="2491154"/>
            <a:ext cx="12192000" cy="1875692"/>
          </a:xfrm>
          <a:prstGeom prst="rect">
            <a:avLst/>
          </a:prstGeom>
        </p:spPr>
      </p:pic>
    </p:spTree>
    <p:extLst>
      <p:ext uri="{BB962C8B-B14F-4D97-AF65-F5344CB8AC3E}">
        <p14:creationId xmlns:p14="http://schemas.microsoft.com/office/powerpoint/2010/main" val="885909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ABBB1D57-0868-ABAC-49DA-0B9AFDBF935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72BEC03-EEC6-5264-7D44-5BCC2C2C7E28}"/>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Takeaways</a:t>
            </a:r>
          </a:p>
        </p:txBody>
      </p:sp>
      <p:sp>
        <p:nvSpPr>
          <p:cNvPr id="4" name="Content Placeholder 3">
            <a:extLst>
              <a:ext uri="{FF2B5EF4-FFF2-40B4-BE49-F238E27FC236}">
                <a16:creationId xmlns:a16="http://schemas.microsoft.com/office/drawing/2014/main" id="{54F6D4C1-B557-F3ED-3F04-5962D2508EB3}"/>
              </a:ext>
            </a:extLst>
          </p:cNvPr>
          <p:cNvSpPr>
            <a:spLocks noGrp="1"/>
          </p:cNvSpPr>
          <p:nvPr>
            <p:ph idx="1"/>
          </p:nvPr>
        </p:nvSpPr>
        <p:spPr>
          <a:xfrm>
            <a:off x="838200" y="1766094"/>
            <a:ext cx="10515600" cy="4744243"/>
          </a:xfrm>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342900" indent="-342900"/>
            <a:r>
              <a:rPr lang="en-US" dirty="0">
                <a:latin typeface="Georgia"/>
              </a:rPr>
              <a:t>Use system prompts to "design" your writing</a:t>
            </a:r>
            <a:endParaRPr lang="en-US" dirty="0"/>
          </a:p>
          <a:p>
            <a:pPr marL="342900" indent="-342900"/>
            <a:r>
              <a:rPr lang="en-US" dirty="0">
                <a:latin typeface="Georgia"/>
              </a:rPr>
              <a:t>The proximity and spatial relationship between content convey meaning to users in multimodal systems</a:t>
            </a:r>
          </a:p>
          <a:p>
            <a:pPr marL="342900" indent="-342900"/>
            <a:r>
              <a:rPr lang="en-US" dirty="0">
                <a:latin typeface="Georgia"/>
              </a:rPr>
              <a:t>UX has a seat at the table, and your UX research skills will help improve these systems</a:t>
            </a:r>
          </a:p>
          <a:p>
            <a:pPr marL="951865" lvl="1" indent="-342900">
              <a:buFont typeface="Courier New" panose="020B0604020202020204" pitchFamily="34" charset="0"/>
              <a:buChar char="o"/>
            </a:pPr>
            <a:endParaRPr lang="en-US" dirty="0">
              <a:latin typeface="Georgia"/>
            </a:endParaRPr>
          </a:p>
          <a:p>
            <a:endParaRPr lang="en-US" sz="2800" dirty="0">
              <a:latin typeface="Georgia"/>
            </a:endParaRPr>
          </a:p>
          <a:p>
            <a:endParaRPr lang="en-US" sz="2800" dirty="0">
              <a:latin typeface="Georgia"/>
            </a:endParaRPr>
          </a:p>
        </p:txBody>
      </p:sp>
    </p:spTree>
    <p:extLst>
      <p:ext uri="{BB962C8B-B14F-4D97-AF65-F5344CB8AC3E}">
        <p14:creationId xmlns:p14="http://schemas.microsoft.com/office/powerpoint/2010/main" val="437059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95A92228-B886-CBB0-B0C2-48D2E4FC0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3D88E4-A942-AF8C-4354-AD0051F53B36}"/>
              </a:ext>
            </a:extLst>
          </p:cNvPr>
          <p:cNvSpPr>
            <a:spLocks noGrp="1"/>
          </p:cNvSpPr>
          <p:nvPr>
            <p:ph type="ctrTitle"/>
          </p:nvPr>
        </p:nvSpPr>
        <p:spPr/>
        <p:txBody>
          <a:bodyPr/>
          <a:lstStyle/>
          <a:p>
            <a:r>
              <a:rPr lang="en-US" sz="4800" i="1" dirty="0">
                <a:solidFill>
                  <a:srgbClr val="004C54"/>
                </a:solidFill>
                <a:latin typeface="Georgia"/>
              </a:rPr>
              <a:t>thank you!</a:t>
            </a:r>
          </a:p>
        </p:txBody>
      </p:sp>
      <p:sp>
        <p:nvSpPr>
          <p:cNvPr id="3" name="Subtitle 2">
            <a:extLst>
              <a:ext uri="{FF2B5EF4-FFF2-40B4-BE49-F238E27FC236}">
                <a16:creationId xmlns:a16="http://schemas.microsoft.com/office/drawing/2014/main" id="{8BF84E26-C6F7-2748-FCAD-484C45EE18C7}"/>
              </a:ext>
            </a:extLst>
          </p:cNvPr>
          <p:cNvSpPr>
            <a:spLocks noGrp="1"/>
          </p:cNvSpPr>
          <p:nvPr>
            <p:ph type="subTitle" idx="1"/>
          </p:nvPr>
        </p:nvSpPr>
        <p:spPr/>
        <p:txBody>
          <a:bodyPr vert="horz" lIns="91440" tIns="45720" rIns="91440" bIns="45720" rtlCol="0" anchor="t">
            <a:normAutofit/>
          </a:bodyPr>
          <a:lstStyle/>
          <a:p>
            <a:r>
              <a:rPr lang="en-US" dirty="0">
                <a:latin typeface="Georgia"/>
                <a:hlinkClick r:id="rId2"/>
              </a:rPr>
              <a:t>frank.sweis@northwestern.edu</a:t>
            </a:r>
            <a:endParaRPr lang="en-US" dirty="0">
              <a:latin typeface="Georgia"/>
            </a:endParaRPr>
          </a:p>
        </p:txBody>
      </p:sp>
    </p:spTree>
    <p:extLst>
      <p:ext uri="{BB962C8B-B14F-4D97-AF65-F5344CB8AC3E}">
        <p14:creationId xmlns:p14="http://schemas.microsoft.com/office/powerpoint/2010/main" val="728358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86BA9239-B668-6AC7-7FBC-9E32AE3D1E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5414CD-FDCE-8F7B-B52B-9055A6B515B0}"/>
              </a:ext>
            </a:extLst>
          </p:cNvPr>
          <p:cNvSpPr>
            <a:spLocks noGrp="1"/>
          </p:cNvSpPr>
          <p:nvPr>
            <p:ph type="ctrTitle"/>
          </p:nvPr>
        </p:nvSpPr>
        <p:spPr/>
        <p:txBody>
          <a:bodyPr/>
          <a:lstStyle/>
          <a:p>
            <a:r>
              <a:rPr lang="en-US" sz="4800" i="1" dirty="0">
                <a:solidFill>
                  <a:srgbClr val="004C54"/>
                </a:solidFill>
                <a:latin typeface="Georgia"/>
              </a:rPr>
              <a:t>AI at Northwestern Libraries</a:t>
            </a:r>
            <a:endParaRPr lang="en-US" i="1">
              <a:latin typeface="Georgia"/>
            </a:endParaRPr>
          </a:p>
        </p:txBody>
      </p:sp>
      <p:sp>
        <p:nvSpPr>
          <p:cNvPr id="3" name="Subtitle 2">
            <a:extLst>
              <a:ext uri="{FF2B5EF4-FFF2-40B4-BE49-F238E27FC236}">
                <a16:creationId xmlns:a16="http://schemas.microsoft.com/office/drawing/2014/main" id="{386BF08D-8198-6CEE-7A79-86CA4FF2090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95104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C14DC-3557-AF5C-6ED6-A0DCF13645A8}"/>
              </a:ext>
            </a:extLst>
          </p:cNvPr>
          <p:cNvSpPr>
            <a:spLocks noGrp="1"/>
          </p:cNvSpPr>
          <p:nvPr>
            <p:ph type="title"/>
          </p:nvPr>
        </p:nvSpPr>
        <p:spPr/>
        <p:txBody>
          <a:bodyPr/>
          <a:lstStyle/>
          <a:p>
            <a:r>
              <a:rPr lang="en-US" i="1" dirty="0">
                <a:solidFill>
                  <a:srgbClr val="004C54"/>
                </a:solidFill>
                <a:latin typeface="Georgia"/>
              </a:rPr>
              <a:t>AI</a:t>
            </a:r>
          </a:p>
        </p:txBody>
      </p:sp>
      <p:sp>
        <p:nvSpPr>
          <p:cNvPr id="3" name="Content Placeholder 2">
            <a:extLst>
              <a:ext uri="{FF2B5EF4-FFF2-40B4-BE49-F238E27FC236}">
                <a16:creationId xmlns:a16="http://schemas.microsoft.com/office/drawing/2014/main" id="{03C1F259-1620-2B65-36C1-D9A59E687639}"/>
              </a:ext>
            </a:extLst>
          </p:cNvPr>
          <p:cNvSpPr>
            <a:spLocks noGrp="1"/>
          </p:cNvSpPr>
          <p:nvPr>
            <p:ph idx="1"/>
          </p:nvPr>
        </p:nvSpPr>
        <p:spPr>
          <a:xfrm>
            <a:off x="838200" y="1825625"/>
            <a:ext cx="9677400" cy="4351338"/>
          </a:xfrm>
        </p:spPr>
        <p:txBody>
          <a:bodyPr vert="horz" lIns="91440" tIns="45720" rIns="91440" bIns="45720" rtlCol="0" anchor="t">
            <a:normAutofit/>
          </a:bodyPr>
          <a:lstStyle/>
          <a:p>
            <a:r>
              <a:rPr lang="en-US" sz="4000" dirty="0">
                <a:latin typeface="Georgia"/>
              </a:rPr>
              <a:t>Staff learning and exploring these tools</a:t>
            </a:r>
          </a:p>
          <a:p>
            <a:r>
              <a:rPr lang="en-US" sz="4000" dirty="0">
                <a:latin typeface="Georgia"/>
              </a:rPr>
              <a:t>Initiatives to explore and implement generative AI</a:t>
            </a:r>
          </a:p>
          <a:p>
            <a:endParaRPr lang="en-US" sz="4000" dirty="0">
              <a:latin typeface="Georgia"/>
            </a:endParaRPr>
          </a:p>
          <a:p>
            <a:endParaRPr lang="en-US" sz="4000" dirty="0">
              <a:latin typeface="Georgia"/>
            </a:endParaRPr>
          </a:p>
          <a:p>
            <a:endParaRPr lang="en-US"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spTree>
    <p:extLst>
      <p:ext uri="{BB962C8B-B14F-4D97-AF65-F5344CB8AC3E}">
        <p14:creationId xmlns:p14="http://schemas.microsoft.com/office/powerpoint/2010/main" val="612436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0A821846-22CE-9BE4-93FD-C5A447933F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FFAC0C-2CB7-824C-C22B-878F62F45DD5}"/>
              </a:ext>
            </a:extLst>
          </p:cNvPr>
          <p:cNvSpPr>
            <a:spLocks noGrp="1"/>
          </p:cNvSpPr>
          <p:nvPr>
            <p:ph type="title"/>
          </p:nvPr>
        </p:nvSpPr>
        <p:spPr/>
        <p:txBody>
          <a:bodyPr/>
          <a:lstStyle/>
          <a:p>
            <a:r>
              <a:rPr lang="en-US" i="1" dirty="0">
                <a:solidFill>
                  <a:srgbClr val="004C54"/>
                </a:solidFill>
                <a:latin typeface="Georgia"/>
              </a:rPr>
              <a:t>Northwestern Digital Collections</a:t>
            </a:r>
            <a:endParaRPr lang="en-US" dirty="0"/>
          </a:p>
        </p:txBody>
      </p:sp>
      <p:sp>
        <p:nvSpPr>
          <p:cNvPr id="3" name="Content Placeholder 2">
            <a:extLst>
              <a:ext uri="{FF2B5EF4-FFF2-40B4-BE49-F238E27FC236}">
                <a16:creationId xmlns:a16="http://schemas.microsoft.com/office/drawing/2014/main" id="{D41BCCF9-2176-801B-F757-2E607247755A}"/>
              </a:ext>
            </a:extLst>
          </p:cNvPr>
          <p:cNvSpPr>
            <a:spLocks noGrp="1"/>
          </p:cNvSpPr>
          <p:nvPr>
            <p:ph sz="half" idx="1"/>
          </p:nvPr>
        </p:nvSpPr>
        <p:spPr/>
        <p:txBody>
          <a:bodyPr vert="horz" lIns="91440" tIns="45720" rIns="91440" bIns="45720" rtlCol="0" anchor="t">
            <a:noAutofit/>
          </a:bodyPr>
          <a:lstStyle/>
          <a:p>
            <a:r>
              <a:rPr lang="en-US" sz="2400" dirty="0">
                <a:latin typeface="Georgia"/>
              </a:rPr>
              <a:t>Digital home of our rare materials and archival collections</a:t>
            </a:r>
          </a:p>
          <a:p>
            <a:r>
              <a:rPr lang="en-US" sz="2400" dirty="0">
                <a:latin typeface="Georgia"/>
              </a:rPr>
              <a:t>Photos, letters, videos, audio</a:t>
            </a:r>
          </a:p>
          <a:p>
            <a:r>
              <a:rPr lang="en-US" sz="2400" dirty="0">
                <a:latin typeface="Georgia"/>
              </a:rPr>
              <a:t>Notable collections</a:t>
            </a:r>
          </a:p>
          <a:p>
            <a:pPr lvl="1">
              <a:buFont typeface="Courier New" panose="020B0604020202020204" pitchFamily="34" charset="0"/>
              <a:buChar char="o"/>
            </a:pPr>
            <a:r>
              <a:rPr lang="en-US" sz="2000" dirty="0">
                <a:latin typeface="Georgia"/>
              </a:rPr>
              <a:t> Berkeley Folk Music Festival</a:t>
            </a:r>
          </a:p>
          <a:p>
            <a:pPr lvl="1">
              <a:buFont typeface="Courier New" panose="020B0604020202020204" pitchFamily="34" charset="0"/>
              <a:buChar char="o"/>
            </a:pPr>
            <a:r>
              <a:rPr lang="en-US" sz="2000" dirty="0">
                <a:latin typeface="Georgia"/>
              </a:rPr>
              <a:t> World War II Posters</a:t>
            </a:r>
          </a:p>
          <a:p>
            <a:pPr lvl="1">
              <a:buFont typeface="Courier New" panose="020B0604020202020204" pitchFamily="34" charset="0"/>
              <a:buChar char="o"/>
            </a:pPr>
            <a:r>
              <a:rPr lang="en-US" sz="2000" dirty="0">
                <a:latin typeface="Georgia"/>
              </a:rPr>
              <a:t> Maps and Atlas</a:t>
            </a:r>
          </a:p>
          <a:p>
            <a:r>
              <a:rPr lang="en-US" sz="2400" dirty="0">
                <a:latin typeface="Georgia"/>
                <a:hlinkClick r:id="rId3"/>
              </a:rPr>
              <a:t>IMLS grant in 2024</a:t>
            </a:r>
            <a:r>
              <a:rPr lang="en-US" sz="2400" dirty="0">
                <a:latin typeface="Georgia"/>
              </a:rPr>
              <a:t> to develop semantic search tool</a:t>
            </a:r>
          </a:p>
          <a:p>
            <a:pPr lvl="1">
              <a:buFont typeface="Courier New" panose="020B0604020202020204" pitchFamily="34" charset="0"/>
              <a:buChar char="o"/>
            </a:pPr>
            <a:endParaRPr lang="en-US" sz="1400" dirty="0">
              <a:latin typeface="Georgia"/>
            </a:endParaRPr>
          </a:p>
          <a:p>
            <a:pPr lvl="1">
              <a:buFont typeface="Courier New" panose="020B0604020202020204" pitchFamily="34" charset="0"/>
              <a:buChar char="o"/>
            </a:pPr>
            <a:endParaRPr lang="en-US" sz="1400" dirty="0">
              <a:latin typeface="Georgia"/>
            </a:endParaRPr>
          </a:p>
        </p:txBody>
      </p:sp>
      <p:sp>
        <p:nvSpPr>
          <p:cNvPr id="4" name="Content Placeholder 3">
            <a:extLst>
              <a:ext uri="{FF2B5EF4-FFF2-40B4-BE49-F238E27FC236}">
                <a16:creationId xmlns:a16="http://schemas.microsoft.com/office/drawing/2014/main" id="{F03906F5-6831-52CE-AE93-316408FBDD32}"/>
              </a:ext>
            </a:extLst>
          </p:cNvPr>
          <p:cNvSpPr>
            <a:spLocks noGrp="1"/>
          </p:cNvSpPr>
          <p:nvPr>
            <p:ph sz="half" idx="2"/>
          </p:nvPr>
        </p:nvSpPr>
        <p:spPr/>
        <p:txBody>
          <a:bodyPr vert="horz" lIns="91440" tIns="45720" rIns="91440" bIns="45720" rtlCol="0" anchor="t">
            <a:noAutofit/>
          </a:bodyPr>
          <a:lstStyle/>
          <a:p>
            <a:pPr marL="0" indent="0">
              <a:buNone/>
            </a:pPr>
            <a:endParaRPr lang="en-US"/>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sz="1600" i="1" dirty="0">
              <a:latin typeface="Georgia"/>
            </a:endParaRPr>
          </a:p>
          <a:p>
            <a:pPr marL="0" indent="0">
              <a:buNone/>
            </a:pPr>
            <a:endParaRPr lang="en-US" sz="1600" i="1" dirty="0">
              <a:latin typeface="Georgia"/>
              <a:ea typeface="+mn-lt"/>
              <a:cs typeface="+mn-lt"/>
            </a:endParaRPr>
          </a:p>
          <a:p>
            <a:pPr marL="0" indent="0">
              <a:buNone/>
            </a:pPr>
            <a:r>
              <a:rPr lang="en-US" sz="1600" i="1" dirty="0">
                <a:latin typeface="Georgia"/>
                <a:ea typeface="+mn-lt"/>
                <a:cs typeface="+mn-lt"/>
              </a:rPr>
              <a:t>University Archives, Northwestern University Libraries. "Science lab", </a:t>
            </a:r>
            <a:r>
              <a:rPr lang="en-US" sz="1600" i="1" dirty="0">
                <a:latin typeface="Georgia"/>
                <a:ea typeface="+mn-lt"/>
                <a:cs typeface="+mn-lt"/>
                <a:hlinkClick r:id="rId4"/>
              </a:rPr>
              <a:t>Jim Roberts Photographs</a:t>
            </a:r>
            <a:endParaRPr lang="en-US" sz="1600" i="1">
              <a:latin typeface="Georgia"/>
            </a:endParaRPr>
          </a:p>
        </p:txBody>
      </p:sp>
      <p:pic>
        <p:nvPicPr>
          <p:cNvPr id="7" name="Picture 6" descr="A person touching a switch on a machine&#10;&#10;AI-generated content may be incorrect.">
            <a:extLst>
              <a:ext uri="{FF2B5EF4-FFF2-40B4-BE49-F238E27FC236}">
                <a16:creationId xmlns:a16="http://schemas.microsoft.com/office/drawing/2014/main" id="{C6FC917B-EDCD-978C-2E23-5A5266BFBBA4}"/>
              </a:ext>
            </a:extLst>
          </p:cNvPr>
          <p:cNvPicPr>
            <a:picLocks noChangeAspect="1"/>
          </p:cNvPicPr>
          <p:nvPr/>
        </p:nvPicPr>
        <p:blipFill>
          <a:blip r:embed="rId5"/>
          <a:stretch>
            <a:fillRect/>
          </a:stretch>
        </p:blipFill>
        <p:spPr>
          <a:xfrm>
            <a:off x="6312316" y="1991360"/>
            <a:ext cx="4566088" cy="2875280"/>
          </a:xfrm>
          <a:prstGeom prst="rect">
            <a:avLst/>
          </a:prstGeom>
        </p:spPr>
      </p:pic>
    </p:spTree>
    <p:extLst>
      <p:ext uri="{BB962C8B-B14F-4D97-AF65-F5344CB8AC3E}">
        <p14:creationId xmlns:p14="http://schemas.microsoft.com/office/powerpoint/2010/main" val="2618323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EE9AE86-27A6-792D-6384-6AC1DFD034B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86F5DA-9C7D-CF62-3B55-8984A196DD42}"/>
              </a:ext>
            </a:extLst>
          </p:cNvPr>
          <p:cNvSpPr>
            <a:spLocks noGrp="1"/>
          </p:cNvSpPr>
          <p:nvPr>
            <p:ph idx="4294967295"/>
          </p:nvPr>
        </p:nvSpPr>
        <p:spPr>
          <a:xfrm>
            <a:off x="0" y="1825625"/>
            <a:ext cx="9677400" cy="4351338"/>
          </a:xfrm>
        </p:spPr>
        <p:txBody>
          <a:bodyPr vert="horz" lIns="91440" tIns="45720" rIns="91440" bIns="45720" rtlCol="0" anchor="t">
            <a:normAutofit/>
          </a:bodyPr>
          <a:lstStyle/>
          <a:p>
            <a:pPr marL="0" indent="0">
              <a:buNone/>
            </a:pPr>
            <a:endParaRPr lang="en-US" sz="4000" dirty="0">
              <a:latin typeface="Georgia"/>
            </a:endParaRPr>
          </a:p>
          <a:p>
            <a:pPr lvl="1">
              <a:buFont typeface="Courier New" panose="020B0604020202020204" pitchFamily="34" charset="0"/>
              <a:buChar char="o"/>
            </a:pPr>
            <a:endParaRPr lang="en-US" dirty="0">
              <a:latin typeface="Georgia"/>
            </a:endParaRPr>
          </a:p>
          <a:p>
            <a:pPr lvl="1">
              <a:buFont typeface="Courier New" panose="020B0604020202020204" pitchFamily="34" charset="0"/>
              <a:buChar char="o"/>
            </a:pPr>
            <a:endParaRPr lang="en-US" dirty="0">
              <a:latin typeface="Georgia"/>
            </a:endParaRPr>
          </a:p>
        </p:txBody>
      </p:sp>
      <p:pic>
        <p:nvPicPr>
          <p:cNvPr id="4" name="Picture 3" descr="A screenshot of a website&#10;&#10;AI-generated content may be incorrect.">
            <a:extLst>
              <a:ext uri="{FF2B5EF4-FFF2-40B4-BE49-F238E27FC236}">
                <a16:creationId xmlns:a16="http://schemas.microsoft.com/office/drawing/2014/main" id="{9C770350-D0B4-7E1C-B394-CC5B210C9D8F}"/>
              </a:ext>
            </a:extLst>
          </p:cNvPr>
          <p:cNvPicPr>
            <a:picLocks noChangeAspect="1"/>
          </p:cNvPicPr>
          <p:nvPr/>
        </p:nvPicPr>
        <p:blipFill>
          <a:blip r:embed="rId3"/>
          <a:srcRect t="2590" r="106" b="22723"/>
          <a:stretch>
            <a:fillRect/>
          </a:stretch>
        </p:blipFill>
        <p:spPr>
          <a:xfrm>
            <a:off x="2507932" y="-2211"/>
            <a:ext cx="7177853" cy="6850022"/>
          </a:xfrm>
          <a:prstGeom prst="rect">
            <a:avLst/>
          </a:prstGeom>
        </p:spPr>
      </p:pic>
    </p:spTree>
    <p:extLst>
      <p:ext uri="{BB962C8B-B14F-4D97-AF65-F5344CB8AC3E}">
        <p14:creationId xmlns:p14="http://schemas.microsoft.com/office/powerpoint/2010/main" val="3742377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BE2F0A6B-E6F5-7072-FA5F-C6B8E0CF38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5E49E1-F849-FDCF-F7A5-1F5C1AD27F17}"/>
              </a:ext>
            </a:extLst>
          </p:cNvPr>
          <p:cNvSpPr>
            <a:spLocks noGrp="1"/>
          </p:cNvSpPr>
          <p:nvPr>
            <p:ph type="ctrTitle"/>
          </p:nvPr>
        </p:nvSpPr>
        <p:spPr/>
        <p:txBody>
          <a:bodyPr/>
          <a:lstStyle/>
          <a:p>
            <a:r>
              <a:rPr lang="en-US" sz="4800" i="1" dirty="0">
                <a:solidFill>
                  <a:srgbClr val="004C54"/>
                </a:solidFill>
                <a:latin typeface="Georgia"/>
              </a:rPr>
              <a:t>LLM powered UIs and Conversational Design</a:t>
            </a:r>
            <a:endParaRPr lang="en-US" dirty="0"/>
          </a:p>
        </p:txBody>
      </p:sp>
    </p:spTree>
    <p:extLst>
      <p:ext uri="{BB962C8B-B14F-4D97-AF65-F5344CB8AC3E}">
        <p14:creationId xmlns:p14="http://schemas.microsoft.com/office/powerpoint/2010/main" val="82175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9CB6E6F4-4F4D-7C45-4627-5FC05BAA454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757DFEB-0852-3974-76F9-D684E8D83C95}"/>
              </a:ext>
            </a:extLst>
          </p:cNvPr>
          <p:cNvSpPr>
            <a:spLocks noGrp="1"/>
          </p:cNvSpPr>
          <p:nvPr>
            <p:ph type="title"/>
          </p:nvPr>
        </p:nvSpPr>
        <p:spPr/>
        <p:txBody>
          <a:bodyPr/>
          <a:lstStyle/>
          <a:p>
            <a:r>
              <a:rPr lang="en-US" i="1" dirty="0">
                <a:solidFill>
                  <a:srgbClr val="004C54"/>
                </a:solidFill>
                <a:latin typeface="Georgia"/>
              </a:rPr>
              <a:t>Conversational Design</a:t>
            </a:r>
            <a:endParaRPr lang="en-US" dirty="0">
              <a:latin typeface="Georgia"/>
            </a:endParaRPr>
          </a:p>
        </p:txBody>
      </p:sp>
      <p:sp>
        <p:nvSpPr>
          <p:cNvPr id="4" name="Content Placeholder 3">
            <a:extLst>
              <a:ext uri="{FF2B5EF4-FFF2-40B4-BE49-F238E27FC236}">
                <a16:creationId xmlns:a16="http://schemas.microsoft.com/office/drawing/2014/main" id="{0C92F98D-59B9-8E92-4014-F3688C779459}"/>
              </a:ext>
            </a:extLst>
          </p:cNvPr>
          <p:cNvSpPr>
            <a:spLocks noGrp="1"/>
          </p:cNvSpPr>
          <p:nvPr>
            <p:ph sz="half" idx="1"/>
          </p:nvPr>
        </p:nvSpPr>
        <p:spPr/>
        <p:txBody>
          <a:bodyPr vert="horz" lIns="121920" tIns="60960" rIns="121920" bIns="60960" rtlCol="0" anchor="t">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buNone/>
            </a:pPr>
            <a:r>
              <a:rPr lang="en-US" sz="2000" dirty="0">
                <a:latin typeface="Georgia"/>
                <a:ea typeface="+mn-lt"/>
                <a:cs typeface="+mn-lt"/>
              </a:rPr>
              <a:t>"There’s a lot of enthusiasm for chatting with software through “conversational interfaces” that can interpret natural language on the fly—whether typed or spoken. Chatbots text us and “intelligent assistants” answer our utterances[…] Conversation is not a new interface. It’s the oldest interface. Conversation is how humans interact with one another, and have for millennia." </a:t>
            </a:r>
            <a:endParaRPr lang="en-US" sz="2000" dirty="0">
              <a:latin typeface="Georgia"/>
            </a:endParaRPr>
          </a:p>
          <a:p>
            <a:pPr algn="r">
              <a:buFont typeface="Calibri" panose="020B0604020202020204" pitchFamily="34" charset="0"/>
              <a:buChar char="-"/>
            </a:pPr>
            <a:r>
              <a:rPr lang="en-US" sz="2000" dirty="0">
                <a:latin typeface="Georgia"/>
              </a:rPr>
              <a:t>Erika Hall</a:t>
            </a:r>
          </a:p>
          <a:p>
            <a:pPr indent="0" algn="r">
              <a:buNone/>
            </a:pPr>
            <a:r>
              <a:rPr lang="en-US" sz="2000" i="1" dirty="0">
                <a:solidFill>
                  <a:srgbClr val="004C54"/>
                </a:solidFill>
                <a:latin typeface="Georgia"/>
              </a:rPr>
              <a:t>Conversational Design</a:t>
            </a:r>
            <a:endParaRPr lang="en-US" sz="2000" dirty="0">
              <a:latin typeface="Aptos" panose="020B0004020202020204"/>
            </a:endParaRPr>
          </a:p>
        </p:txBody>
      </p:sp>
      <p:pic>
        <p:nvPicPr>
          <p:cNvPr id="3" name="Content Placeholder 2">
            <a:extLst>
              <a:ext uri="{FF2B5EF4-FFF2-40B4-BE49-F238E27FC236}">
                <a16:creationId xmlns:a16="http://schemas.microsoft.com/office/drawing/2014/main" id="{598EE049-FC9E-AFD8-3E6D-F4731D2AC00D}"/>
              </a:ext>
            </a:extLst>
          </p:cNvPr>
          <p:cNvPicPr>
            <a:picLocks noGrp="1" noChangeAspect="1"/>
          </p:cNvPicPr>
          <p:nvPr>
            <p:ph sz="half" idx="2"/>
          </p:nvPr>
        </p:nvPicPr>
        <p:blipFill>
          <a:blip r:embed="rId3"/>
          <a:stretch>
            <a:fillRect/>
          </a:stretch>
        </p:blipFill>
        <p:spPr>
          <a:xfrm>
            <a:off x="7010008" y="1683684"/>
            <a:ext cx="4342687" cy="4351338"/>
          </a:xfrm>
          <a:prstGeom prst="rect">
            <a:avLst/>
          </a:prstGeom>
        </p:spPr>
      </p:pic>
      <p:sp>
        <p:nvSpPr>
          <p:cNvPr id="5" name="TextBox 4">
            <a:extLst>
              <a:ext uri="{FF2B5EF4-FFF2-40B4-BE49-F238E27FC236}">
                <a16:creationId xmlns:a16="http://schemas.microsoft.com/office/drawing/2014/main" id="{7603C071-03BC-D3AB-E8B0-B3D48C5BC08A}"/>
              </a:ext>
            </a:extLst>
          </p:cNvPr>
          <p:cNvSpPr txBox="1"/>
          <p:nvPr/>
        </p:nvSpPr>
        <p:spPr>
          <a:xfrm>
            <a:off x="9793942" y="6043706"/>
            <a:ext cx="156284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Georgia"/>
              </a:rPr>
              <a:t>Designed by </a:t>
            </a:r>
            <a:r>
              <a:rPr lang="en-US" sz="1200" dirty="0">
                <a:latin typeface="Georgia"/>
                <a:hlinkClick r:id="rId4"/>
              </a:rPr>
              <a:t>Freepik</a:t>
            </a:r>
            <a:endParaRPr lang="en-US" sz="1200" dirty="0">
              <a:latin typeface="Georgia"/>
            </a:endParaRPr>
          </a:p>
        </p:txBody>
      </p:sp>
    </p:spTree>
    <p:extLst>
      <p:ext uri="{BB962C8B-B14F-4D97-AF65-F5344CB8AC3E}">
        <p14:creationId xmlns:p14="http://schemas.microsoft.com/office/powerpoint/2010/main" val="1477794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CFCF0"/>
        </a:solidFill>
        <a:effectLst/>
      </p:bgPr>
    </p:bg>
    <p:spTree>
      <p:nvGrpSpPr>
        <p:cNvPr id="1" name="">
          <a:extLst>
            <a:ext uri="{FF2B5EF4-FFF2-40B4-BE49-F238E27FC236}">
              <a16:creationId xmlns:a16="http://schemas.microsoft.com/office/drawing/2014/main" id="{DAC24330-786C-9177-C0DA-992B53E582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D086A6-3661-9983-DF3F-6A6DDC2F01DD}"/>
              </a:ext>
            </a:extLst>
          </p:cNvPr>
          <p:cNvSpPr>
            <a:spLocks noGrp="1"/>
          </p:cNvSpPr>
          <p:nvPr>
            <p:ph type="title"/>
          </p:nvPr>
        </p:nvSpPr>
        <p:spPr/>
        <p:txBody>
          <a:bodyP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sz="4400" i="1" dirty="0">
                <a:solidFill>
                  <a:srgbClr val="004C54"/>
                </a:solidFill>
                <a:latin typeface="Georgia"/>
              </a:rPr>
              <a:t>Writing is Designing</a:t>
            </a:r>
            <a:endParaRPr lang="en-US" dirty="0"/>
          </a:p>
        </p:txBody>
      </p:sp>
      <p:sp>
        <p:nvSpPr>
          <p:cNvPr id="3" name="Content Placeholder 2">
            <a:extLst>
              <a:ext uri="{FF2B5EF4-FFF2-40B4-BE49-F238E27FC236}">
                <a16:creationId xmlns:a16="http://schemas.microsoft.com/office/drawing/2014/main" id="{88BEA385-E7B5-0827-03EE-498582A08098}"/>
              </a:ext>
            </a:extLst>
          </p:cNvPr>
          <p:cNvSpPr>
            <a:spLocks noGrp="1"/>
          </p:cNvSpPr>
          <p:nvPr>
            <p:ph idx="1"/>
          </p:nvPr>
        </p:nvSpPr>
        <p:spPr/>
        <p:txBody>
          <a:bodyPr vert="horz" lIns="91440" tIns="45720" rIns="91440" bIns="45720" rtlCol="0" anchor="t">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indent="0">
              <a:lnSpc>
                <a:spcPct val="110000"/>
              </a:lnSpc>
              <a:buNone/>
            </a:pPr>
            <a:r>
              <a:rPr lang="en-US" dirty="0">
                <a:solidFill>
                  <a:srgbClr val="111111"/>
                </a:solidFill>
                <a:latin typeface="Georgia"/>
                <a:cs typeface="Arial"/>
              </a:rPr>
              <a:t>"In many product teams, the words are an afterthought and come after the "design," or the visual and experiential system.[…]The writer should be creating words as the rest of the experience is developed. They should be iterative, validated with research, and highly collaborative. Writing is part of the design process, and writers are designers."</a:t>
            </a:r>
          </a:p>
          <a:p>
            <a:pPr indent="0" algn="r">
              <a:lnSpc>
                <a:spcPct val="110000"/>
              </a:lnSpc>
              <a:buNone/>
            </a:pPr>
            <a:r>
              <a:rPr lang="en-US" dirty="0">
                <a:latin typeface="Georgia"/>
                <a:cs typeface="Arial"/>
              </a:rPr>
              <a:t>-Michael J. Metts and Andy </a:t>
            </a:r>
            <a:r>
              <a:rPr lang="en-US" err="1">
                <a:latin typeface="Georgia"/>
                <a:cs typeface="Arial"/>
              </a:rPr>
              <a:t>Welfle</a:t>
            </a:r>
            <a:endParaRPr lang="en-US">
              <a:latin typeface="Georgia"/>
              <a:cs typeface="Arial"/>
            </a:endParaRPr>
          </a:p>
          <a:p>
            <a:pPr indent="0" algn="r">
              <a:lnSpc>
                <a:spcPct val="110000"/>
              </a:lnSpc>
              <a:buNone/>
            </a:pPr>
            <a:r>
              <a:rPr lang="en-US" i="1" dirty="0">
                <a:solidFill>
                  <a:srgbClr val="004C54"/>
                </a:solidFill>
                <a:latin typeface="Georgia"/>
                <a:cs typeface="Arial"/>
              </a:rPr>
              <a:t>Writing is Designing</a:t>
            </a:r>
          </a:p>
          <a:p>
            <a:pPr marL="608965" lvl="1">
              <a:lnSpc>
                <a:spcPct val="120000"/>
              </a:lnSpc>
              <a:buFont typeface="Courier New" panose="020B0604020202020204" pitchFamily="34" charset="0"/>
              <a:buChar char="o"/>
            </a:pPr>
            <a:endParaRPr lang="en-US" dirty="0"/>
          </a:p>
          <a:p>
            <a:pPr marL="380365" lvl="1" indent="0">
              <a:lnSpc>
                <a:spcPct val="120000"/>
              </a:lnSpc>
              <a:buNone/>
            </a:pPr>
            <a:endParaRPr lang="en-US" dirty="0"/>
          </a:p>
          <a:p>
            <a:pPr marL="608965" lvl="1">
              <a:lnSpc>
                <a:spcPct val="120000"/>
              </a:lnSpc>
              <a:buFont typeface="Courier New" panose="020B0604020202020204" pitchFamily="34" charset="0"/>
              <a:buChar char="o"/>
            </a:pPr>
            <a:endParaRPr lang="en-US" dirty="0"/>
          </a:p>
        </p:txBody>
      </p:sp>
    </p:spTree>
    <p:extLst>
      <p:ext uri="{BB962C8B-B14F-4D97-AF65-F5344CB8AC3E}">
        <p14:creationId xmlns:p14="http://schemas.microsoft.com/office/powerpoint/2010/main" val="3025004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1671</TotalTime>
  <Words>2799</Words>
  <Application>Microsoft Macintosh PowerPoint</Application>
  <PresentationFormat>Widescreen</PresentationFormat>
  <Paragraphs>192</Paragraphs>
  <Slides>23</Slides>
  <Notes>19</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Aptos</vt:lpstr>
      <vt:lpstr>Aptos Display</vt:lpstr>
      <vt:lpstr>Arial</vt:lpstr>
      <vt:lpstr>Arial,Sans-Serif</vt:lpstr>
      <vt:lpstr>Calibri</vt:lpstr>
      <vt:lpstr>Courier New</vt:lpstr>
      <vt:lpstr>Georgia</vt:lpstr>
      <vt:lpstr>Symbol</vt:lpstr>
      <vt:lpstr>Wingdings</vt:lpstr>
      <vt:lpstr>office theme</vt:lpstr>
      <vt:lpstr>Applying User Experience Principles when Researching Generative AI Interfaces</vt:lpstr>
      <vt:lpstr>Outline</vt:lpstr>
      <vt:lpstr>AI at Northwestern Libraries</vt:lpstr>
      <vt:lpstr>AI</vt:lpstr>
      <vt:lpstr>Northwestern Digital Collections</vt:lpstr>
      <vt:lpstr>PowerPoint Presentation</vt:lpstr>
      <vt:lpstr>LLM powered UIs and Conversational Design</vt:lpstr>
      <vt:lpstr>Conversational Design</vt:lpstr>
      <vt:lpstr>Writing is Designing</vt:lpstr>
      <vt:lpstr>Chatbots and the problems with them</vt:lpstr>
      <vt:lpstr>UX research</vt:lpstr>
      <vt:lpstr>What we did</vt:lpstr>
      <vt:lpstr>PowerPoint Presentation</vt:lpstr>
      <vt:lpstr>PowerPoint Presentation</vt:lpstr>
      <vt:lpstr>PowerPoint Presentation</vt:lpstr>
      <vt:lpstr>PowerPoint Presentation</vt:lpstr>
      <vt:lpstr>Test questions</vt:lpstr>
      <vt:lpstr>What we learned</vt:lpstr>
      <vt:lpstr>What we heard</vt:lpstr>
      <vt:lpstr>What we can improve</vt:lpstr>
      <vt:lpstr>PowerPoint Presentation</vt:lpstr>
      <vt:lpstr>Takeaways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Frank Sweis</cp:lastModifiedBy>
  <cp:revision>1176</cp:revision>
  <dcterms:created xsi:type="dcterms:W3CDTF">2025-02-20T17:07:51Z</dcterms:created>
  <dcterms:modified xsi:type="dcterms:W3CDTF">2026-03-17T15:54:10Z</dcterms:modified>
</cp:coreProperties>
</file>